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93" r:id="rId2"/>
    <p:sldId id="347" r:id="rId3"/>
    <p:sldId id="354" r:id="rId4"/>
    <p:sldId id="356" r:id="rId5"/>
    <p:sldId id="328" r:id="rId6"/>
    <p:sldId id="329" r:id="rId7"/>
    <p:sldId id="353" r:id="rId8"/>
    <p:sldId id="330" r:id="rId9"/>
    <p:sldId id="340" r:id="rId10"/>
    <p:sldId id="331" r:id="rId11"/>
    <p:sldId id="332" r:id="rId12"/>
    <p:sldId id="334" r:id="rId13"/>
    <p:sldId id="336" r:id="rId14"/>
    <p:sldId id="333" r:id="rId15"/>
    <p:sldId id="338" r:id="rId16"/>
    <p:sldId id="341" r:id="rId17"/>
    <p:sldId id="343" r:id="rId18"/>
    <p:sldId id="346" r:id="rId19"/>
    <p:sldId id="344" r:id="rId20"/>
    <p:sldId id="345" r:id="rId21"/>
    <p:sldId id="342" r:id="rId22"/>
    <p:sldId id="339" r:id="rId23"/>
    <p:sldId id="299" r:id="rId24"/>
    <p:sldId id="300" r:id="rId25"/>
    <p:sldId id="301" r:id="rId26"/>
    <p:sldId id="302" r:id="rId27"/>
    <p:sldId id="304" r:id="rId28"/>
    <p:sldId id="305" r:id="rId29"/>
    <p:sldId id="306" r:id="rId30"/>
    <p:sldId id="309" r:id="rId31"/>
    <p:sldId id="310" r:id="rId32"/>
    <p:sldId id="311" r:id="rId33"/>
    <p:sldId id="312" r:id="rId34"/>
    <p:sldId id="358" r:id="rId35"/>
    <p:sldId id="359" r:id="rId36"/>
    <p:sldId id="350" r:id="rId37"/>
    <p:sldId id="348" r:id="rId38"/>
    <p:sldId id="360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FF"/>
    <a:srgbClr val="CC00CC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02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148BB-62EE-4740-B23E-1AE3F20BC848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2525E-3EC6-49D8-BB75-0DF5EF7591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31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031FAB-65DC-413B-BD4B-A46D286F11BD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08AD104-7AEB-45EF-9EA4-32FBDD0A5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031FAB-65DC-413B-BD4B-A46D286F11BD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AD104-7AEB-45EF-9EA4-32FBDD0A5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031FAB-65DC-413B-BD4B-A46D286F11BD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AD104-7AEB-45EF-9EA4-32FBDD0A5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7B8DA-5B98-4F4D-90BD-4402F995C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2784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95B5C-2423-4B18-8E56-59CEC013C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4637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94F54-6A5D-4C5F-A6D4-458EB671F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923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031FAB-65DC-413B-BD4B-A46D286F11BD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AD104-7AEB-45EF-9EA4-32FBDD0A50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031FAB-65DC-413B-BD4B-A46D286F11BD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AD104-7AEB-45EF-9EA4-32FBDD0A50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031FAB-65DC-413B-BD4B-A46D286F11BD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AD104-7AEB-45EF-9EA4-32FBDD0A50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031FAB-65DC-413B-BD4B-A46D286F11BD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AD104-7AEB-45EF-9EA4-32FBDD0A5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031FAB-65DC-413B-BD4B-A46D286F11BD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AD104-7AEB-45EF-9EA4-32FBDD0A50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031FAB-65DC-413B-BD4B-A46D286F11BD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AD104-7AEB-45EF-9EA4-32FBDD0A5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7031FAB-65DC-413B-BD4B-A46D286F11BD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8AD104-7AEB-45EF-9EA4-32FBDD0A5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031FAB-65DC-413B-BD4B-A46D286F11BD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08AD104-7AEB-45EF-9EA4-32FBDD0A50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7031FAB-65DC-413B-BD4B-A46D286F11BD}" type="datetimeFigureOut">
              <a:rPr lang="en-US" smtClean="0"/>
              <a:pPr/>
              <a:t>4/4/2020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08AD104-7AEB-45EF-9EA4-32FBDD0A5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MCj028710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dirty="0" smtClean="0"/>
              <a:t>LIFE PROCESSS CLASS -X</a:t>
            </a:r>
            <a:endParaRPr lang="en-US" altLang="en-US" dirty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82976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latin typeface="Comic Sans MS" pitchFamily="66" charset="0"/>
              </a:rPr>
              <a:t>The  Respiratory System</a:t>
            </a:r>
            <a:endParaRPr lang="en-US" altLang="en-US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31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tes of Ch 6 Life Process Part-II| Class 10th Sci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152400"/>
            <a:ext cx="8607425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utoShape 2" descr="Class 10 Life process biology notes on Respiration in Pla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60" name="AutoShape 4" descr="Class 10 Life process biology notes on Respiration in Pla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62" name="AutoShape 6" descr="Class 10 Life process biology notes on Respiration in Pla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64" name="AutoShape 8" descr="CBSE Class 10 Science Respiration Chapter Notes Concepts fo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66" name="AutoShape 10" descr="CBSE Class 10 Science Respiration Chapter Notes Concepts fo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6267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838200"/>
            <a:ext cx="7010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Cj028710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/>
              <a:t/>
            </a:r>
            <a:br>
              <a:rPr lang="en-US" altLang="en-US" sz="4000" b="1" dirty="0" smtClean="0"/>
            </a:br>
            <a:r>
              <a:rPr lang="en-US" altLang="en-US" sz="4000" dirty="0" smtClean="0">
                <a:latin typeface="Comic Sans MS" pitchFamily="66" charset="0"/>
              </a:rPr>
              <a:t>Adenosine </a:t>
            </a:r>
            <a:r>
              <a:rPr lang="en-US" altLang="en-US" sz="4000" dirty="0" err="1" smtClean="0">
                <a:latin typeface="Comic Sans MS" pitchFamily="66" charset="0"/>
              </a:rPr>
              <a:t>Triphosphate</a:t>
            </a:r>
            <a:r>
              <a:rPr lang="en-US" altLang="en-US" sz="4000" dirty="0" smtClean="0">
                <a:latin typeface="Comic Sans MS" pitchFamily="66" charset="0"/>
              </a:rPr>
              <a:t>(ATP)</a:t>
            </a:r>
            <a:r>
              <a:rPr lang="en-US" altLang="en-US" sz="4000" b="1" dirty="0" smtClean="0">
                <a:latin typeface="Comic Sans MS" pitchFamily="66" charset="0"/>
              </a:rPr>
              <a:t/>
            </a:r>
            <a:br>
              <a:rPr lang="en-US" altLang="en-US" sz="4000" b="1" dirty="0" smtClean="0">
                <a:latin typeface="Comic Sans MS" pitchFamily="66" charset="0"/>
              </a:rPr>
            </a:br>
            <a:endParaRPr lang="en-US" altLang="en-US" sz="4000" b="1" dirty="0" smtClean="0">
              <a:latin typeface="Comic Sans MS" pitchFamily="66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2800" dirty="0" smtClean="0"/>
              <a:t>The energy released during cellular respiration is immediately used to </a:t>
            </a:r>
            <a:r>
              <a:rPr lang="en-US" sz="2800" dirty="0" err="1" smtClean="0"/>
              <a:t>synthesise</a:t>
            </a:r>
            <a:r>
              <a:rPr lang="en-US" sz="2800" dirty="0" smtClean="0"/>
              <a:t> a molecule called ATP which is used to fuel all other activities in the cell. </a:t>
            </a:r>
          </a:p>
          <a:p>
            <a:pPr algn="just"/>
            <a:r>
              <a:rPr lang="en-US" sz="2800" dirty="0" smtClean="0"/>
              <a:t>In these processes, ATP is broken down giving rise to a fixed amount of energy which can drive the endothermic reactions taking place in the cell.</a:t>
            </a:r>
            <a:endParaRPr lang="en-US" altLang="en-US" sz="88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57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Cj028710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/>
              <a:t/>
            </a:r>
            <a:br>
              <a:rPr lang="en-US" altLang="en-US" sz="4000" b="1" dirty="0" smtClean="0"/>
            </a:br>
            <a:r>
              <a:rPr lang="en-US" altLang="en-US" sz="4000" b="1" dirty="0" smtClean="0"/>
              <a:t>MORE TO KNOW ABOUT</a:t>
            </a:r>
            <a:r>
              <a:rPr lang="en-US" altLang="en-US" sz="4000" dirty="0" smtClean="0">
                <a:latin typeface="Comic Sans MS" pitchFamily="66" charset="0"/>
              </a:rPr>
              <a:t>(ATP) !</a:t>
            </a:r>
            <a:r>
              <a:rPr lang="en-US" altLang="en-US" sz="4000" b="1" dirty="0" smtClean="0">
                <a:latin typeface="Comic Sans MS" pitchFamily="66" charset="0"/>
              </a:rPr>
              <a:t/>
            </a:r>
            <a:br>
              <a:rPr lang="en-US" altLang="en-US" sz="4000" b="1" dirty="0" smtClean="0">
                <a:latin typeface="Comic Sans MS" pitchFamily="66" charset="0"/>
              </a:rPr>
            </a:br>
            <a:endParaRPr lang="en-US" altLang="en-US" sz="4000" b="1" dirty="0" smtClean="0">
              <a:latin typeface="Comic Sans MS" pitchFamily="66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2800" dirty="0" smtClean="0"/>
              <a:t>ATP is the energy currency for most cellular processes. The energy released during the process of respiration is used to make an ATP molecule from ADP and inorganic phosphate.</a:t>
            </a:r>
          </a:p>
          <a:p>
            <a:pPr algn="just"/>
            <a:r>
              <a:rPr lang="en-US" sz="2800" dirty="0" smtClean="0"/>
              <a:t>Endothermic processes in the cell then use this ATP to drive the reactions. </a:t>
            </a:r>
            <a:endParaRPr lang="en-US" sz="2800" smtClean="0"/>
          </a:p>
          <a:p>
            <a:pPr algn="just"/>
            <a:r>
              <a:rPr lang="en-US" sz="2800" smtClean="0"/>
              <a:t>When </a:t>
            </a:r>
            <a:r>
              <a:rPr lang="en-US" sz="2800" dirty="0" smtClean="0"/>
              <a:t>the terminal phosphate linkage in ATP is broken using water, the energy equivalent to 30.5 kJ/mol is released.</a:t>
            </a:r>
          </a:p>
          <a:p>
            <a:pPr algn="just"/>
            <a:r>
              <a:rPr lang="en-US" sz="2800" dirty="0" smtClean="0"/>
              <a:t>ATP can be used in the cells for the contraction of muscles, protein synthesis, conduction of nervous impulses and many other activities.</a:t>
            </a:r>
          </a:p>
        </p:txBody>
      </p:sp>
    </p:spTree>
    <p:extLst>
      <p:ext uri="{BB962C8B-B14F-4D97-AF65-F5344CB8AC3E}">
        <p14:creationId xmlns="" xmlns:p14="http://schemas.microsoft.com/office/powerpoint/2010/main" val="21657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Life Processes Class 10 Notes Science Chapter 6 - Learn CB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838200"/>
            <a:ext cx="8607425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Cj028710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/>
              <a:t/>
            </a:r>
            <a:br>
              <a:rPr lang="en-US" altLang="en-US" sz="4000" b="1" dirty="0" smtClean="0"/>
            </a:br>
            <a:r>
              <a:rPr lang="en-US" altLang="en-US" sz="4000" dirty="0" smtClean="0">
                <a:latin typeface="Comic Sans MS" pitchFamily="66" charset="0"/>
              </a:rPr>
              <a:t>Human </a:t>
            </a:r>
            <a:r>
              <a:rPr lang="en-US" altLang="en-US" sz="4000" b="1" dirty="0" smtClean="0">
                <a:latin typeface="Comic Sans MS" pitchFamily="66" charset="0"/>
              </a:rPr>
              <a:t> Respiratory System</a:t>
            </a:r>
            <a:r>
              <a:rPr lang="en-US" altLang="en-US" sz="4000" b="1" dirty="0" smtClean="0">
                <a:latin typeface="Comic Sans MS" pitchFamily="66" charset="0"/>
              </a:rPr>
              <a:t/>
            </a:r>
            <a:br>
              <a:rPr lang="en-US" altLang="en-US" sz="4000" b="1" dirty="0" smtClean="0">
                <a:latin typeface="Comic Sans MS" pitchFamily="66" charset="0"/>
              </a:rPr>
            </a:br>
            <a:endParaRPr lang="en-US" altLang="en-US" sz="4000" b="1" dirty="0" smtClean="0">
              <a:latin typeface="Comic Sans MS" pitchFamily="66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800" dirty="0" smtClean="0"/>
              <a:t>In human beings </a:t>
            </a:r>
            <a:r>
              <a:rPr lang="en-US" sz="2800" dirty="0" smtClean="0"/>
              <a:t>, </a:t>
            </a:r>
            <a:r>
              <a:rPr lang="en-US" sz="2800" dirty="0" smtClean="0"/>
              <a:t>air is taken into the body through </a:t>
            </a:r>
            <a:r>
              <a:rPr lang="en-US" sz="2800" dirty="0" smtClean="0"/>
              <a:t>the nostrils.</a:t>
            </a:r>
          </a:p>
          <a:p>
            <a:pPr algn="just"/>
            <a:r>
              <a:rPr lang="en-US" sz="2800" dirty="0" smtClean="0"/>
              <a:t> </a:t>
            </a:r>
            <a:r>
              <a:rPr lang="en-US" sz="2800" dirty="0" smtClean="0"/>
              <a:t>The air passing through the nostrils is filtered by fine hairs </a:t>
            </a:r>
            <a:r>
              <a:rPr lang="en-US" sz="2800" dirty="0" smtClean="0"/>
              <a:t>that line </a:t>
            </a:r>
            <a:r>
              <a:rPr lang="en-US" sz="2800" dirty="0" smtClean="0"/>
              <a:t>the passage. The passage is also lined with mucus which helps </a:t>
            </a:r>
            <a:r>
              <a:rPr lang="en-US" sz="2800" dirty="0" smtClean="0"/>
              <a:t>in this </a:t>
            </a:r>
            <a:r>
              <a:rPr lang="en-US" sz="2800" dirty="0" smtClean="0"/>
              <a:t>process. From here, the air passes through the throat and into </a:t>
            </a:r>
            <a:r>
              <a:rPr lang="en-US" sz="2800" dirty="0" smtClean="0"/>
              <a:t>the lungs</a:t>
            </a:r>
            <a:r>
              <a:rPr lang="en-US" sz="2800" dirty="0" smtClean="0"/>
              <a:t>. </a:t>
            </a:r>
            <a:endParaRPr lang="en-US" sz="2800" dirty="0" smtClean="0"/>
          </a:p>
          <a:p>
            <a:pPr algn="just"/>
            <a:r>
              <a:rPr lang="en-US" sz="2800" dirty="0" smtClean="0"/>
              <a:t>Rings </a:t>
            </a:r>
            <a:r>
              <a:rPr lang="en-US" sz="2800" dirty="0" smtClean="0"/>
              <a:t>of cartilage are present in the throat. These ensure that </a:t>
            </a:r>
            <a:r>
              <a:rPr lang="en-US" sz="2800" dirty="0" smtClean="0"/>
              <a:t>the air-passage </a:t>
            </a:r>
            <a:r>
              <a:rPr lang="en-US" sz="2800" dirty="0" smtClean="0"/>
              <a:t>does not collapse.</a:t>
            </a:r>
            <a:endParaRPr lang="en-US" altLang="en-US" sz="88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57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9154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7696200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762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Cj028710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016000" indent="-1016000" eaLnBrk="1" hangingPunct="1"/>
            <a:r>
              <a:rPr lang="en-US" altLang="en-US" sz="4000" b="1" smtClean="0"/>
              <a:t/>
            </a:r>
            <a:br>
              <a:rPr lang="en-US" altLang="en-US" sz="4000" b="1" smtClean="0"/>
            </a:br>
            <a:r>
              <a:rPr lang="en-US" altLang="en-US" sz="4000" b="1" smtClean="0">
                <a:latin typeface="Comic Sans MS" pitchFamily="66" charset="0"/>
              </a:rPr>
              <a:t>Divisions of the Respiratory System</a:t>
            </a:r>
            <a:br>
              <a:rPr lang="en-US" altLang="en-US" sz="4000" b="1" smtClean="0">
                <a:latin typeface="Comic Sans MS" pitchFamily="66" charset="0"/>
              </a:rPr>
            </a:br>
            <a:endParaRPr lang="en-US" altLang="en-US" sz="4000" b="1" smtClean="0">
              <a:latin typeface="Comic Sans MS" pitchFamily="66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pPr marL="660400" indent="-660400" eaLnBrk="1" hangingPunct="1">
              <a:buFont typeface="Wingdings" pitchFamily="2" charset="2"/>
              <a:buChar char="q"/>
            </a:pPr>
            <a:r>
              <a:rPr lang="en-US" altLang="en-US" b="1" smtClean="0">
                <a:latin typeface="Comic Sans MS" pitchFamily="66" charset="0"/>
              </a:rPr>
              <a:t>Upper respiratory tract (outside thorax)</a:t>
            </a:r>
          </a:p>
          <a:p>
            <a:pPr marL="1035050" lvl="1" indent="-577850" eaLnBrk="1" hangingPunct="1">
              <a:buFont typeface="Wingdings" pitchFamily="2" charset="2"/>
              <a:buChar char="v"/>
            </a:pPr>
            <a:r>
              <a:rPr lang="en-US" altLang="en-US" sz="3200" smtClean="0">
                <a:latin typeface="Comic Sans MS" pitchFamily="66" charset="0"/>
              </a:rPr>
              <a:t>Nose</a:t>
            </a:r>
          </a:p>
          <a:p>
            <a:pPr marL="1035050" lvl="1" indent="-577850" eaLnBrk="1" hangingPunct="1">
              <a:buFont typeface="Wingdings" pitchFamily="2" charset="2"/>
              <a:buChar char="v"/>
            </a:pPr>
            <a:r>
              <a:rPr lang="en-US" altLang="en-US" sz="3200" smtClean="0">
                <a:latin typeface="Comic Sans MS" pitchFamily="66" charset="0"/>
              </a:rPr>
              <a:t>Nasal Cavity</a:t>
            </a:r>
          </a:p>
          <a:p>
            <a:pPr marL="1035050" lvl="1" indent="-577850" eaLnBrk="1" hangingPunct="1">
              <a:buFont typeface="Wingdings" pitchFamily="2" charset="2"/>
              <a:buChar char="v"/>
            </a:pPr>
            <a:r>
              <a:rPr lang="en-US" altLang="en-US" sz="3200" smtClean="0">
                <a:latin typeface="Comic Sans MS" pitchFamily="66" charset="0"/>
              </a:rPr>
              <a:t>Sinuses</a:t>
            </a:r>
          </a:p>
          <a:p>
            <a:pPr marL="1035050" lvl="1" indent="-577850" eaLnBrk="1" hangingPunct="1">
              <a:buFont typeface="Wingdings" pitchFamily="2" charset="2"/>
              <a:buChar char="v"/>
            </a:pPr>
            <a:r>
              <a:rPr lang="en-US" altLang="en-US" sz="3200" smtClean="0">
                <a:latin typeface="Comic Sans MS" pitchFamily="66" charset="0"/>
              </a:rPr>
              <a:t>Pharynx</a:t>
            </a:r>
          </a:p>
        </p:txBody>
      </p:sp>
      <p:pic>
        <p:nvPicPr>
          <p:cNvPr id="4102" name="Picture 8" descr="f19-02_major_features_o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472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066800" y="5486400"/>
            <a:ext cx="14747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Comic Sans MS" pitchFamily="66" charset="0"/>
              </a:rPr>
              <a:t>Larynx</a:t>
            </a:r>
          </a:p>
        </p:txBody>
      </p:sp>
    </p:spTree>
    <p:extLst>
      <p:ext uri="{BB962C8B-B14F-4D97-AF65-F5344CB8AC3E}">
        <p14:creationId xmlns="" xmlns:p14="http://schemas.microsoft.com/office/powerpoint/2010/main" val="368692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600" b="100000" l="10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6862887" cy="685800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3" name="TextBox 2"/>
          <p:cNvSpPr txBox="1"/>
          <p:nvPr/>
        </p:nvSpPr>
        <p:spPr>
          <a:xfrm>
            <a:off x="0" y="8307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/>
              <a:t>MrT says…</a:t>
            </a:r>
            <a:endParaRPr kumimoji="1" lang="ja-JP" alt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0"/>
            <a:ext cx="3124200" cy="683264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endParaRPr kumimoji="1" lang="en-US" altLang="ja-JP" sz="5400" dirty="0" smtClean="0"/>
          </a:p>
          <a:p>
            <a:pPr algn="ctr"/>
            <a:r>
              <a:rPr kumimoji="1" lang="en-US" altLang="ja-JP" sz="5400" dirty="0" smtClean="0"/>
              <a:t>I </a:t>
            </a:r>
            <a:r>
              <a:rPr kumimoji="1" lang="en-US" altLang="ja-JP" sz="5400" dirty="0" smtClean="0"/>
              <a:t>pity the fool who </a:t>
            </a:r>
            <a:r>
              <a:rPr kumimoji="1" lang="en-US" altLang="ja-JP" sz="5400" dirty="0" smtClean="0"/>
              <a:t>thinks </a:t>
            </a:r>
            <a:r>
              <a:rPr kumimoji="1" lang="en-US" altLang="ja-JP" sz="4800" dirty="0" smtClean="0"/>
              <a:t>breathing</a:t>
            </a:r>
            <a:r>
              <a:rPr kumimoji="1" lang="en-US" altLang="ja-JP" sz="5400" dirty="0" smtClean="0"/>
              <a:t> is </a:t>
            </a:r>
            <a:r>
              <a:rPr kumimoji="1" lang="en-US" altLang="ja-JP" sz="4400" dirty="0" smtClean="0"/>
              <a:t>respiration.</a:t>
            </a:r>
            <a:r>
              <a:rPr kumimoji="1" lang="en-US" altLang="ja-JP" sz="6000" dirty="0" smtClean="0"/>
              <a:t> </a:t>
            </a:r>
            <a:endParaRPr kumimoji="1" lang="ja-JP" alt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53090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Cj028710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016000" indent="-1016000" eaLnBrk="1" hangingPunct="1"/>
            <a:r>
              <a:rPr lang="en-US" altLang="en-US" sz="4000" b="1" smtClean="0"/>
              <a:t/>
            </a:r>
            <a:br>
              <a:rPr lang="en-US" altLang="en-US" sz="4000" b="1" smtClean="0"/>
            </a:br>
            <a:r>
              <a:rPr lang="en-US" altLang="en-US" sz="4000" b="1" smtClean="0">
                <a:latin typeface="Comic Sans MS" pitchFamily="66" charset="0"/>
              </a:rPr>
              <a:t>Divisions of the Respiratory System</a:t>
            </a:r>
            <a:br>
              <a:rPr lang="en-US" altLang="en-US" sz="4000" b="1" smtClean="0">
                <a:latin typeface="Comic Sans MS" pitchFamily="66" charset="0"/>
              </a:rPr>
            </a:br>
            <a:endParaRPr lang="en-US" altLang="en-US" sz="4000" b="1" smtClean="0">
              <a:latin typeface="Comic Sans MS" pitchFamily="66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pPr marL="660400" indent="-660400" eaLnBrk="1" hangingPunct="1">
              <a:buFont typeface="Wingdings" pitchFamily="2" charset="2"/>
              <a:buChar char="q"/>
            </a:pPr>
            <a:r>
              <a:rPr lang="en-US" altLang="en-US" b="1" smtClean="0">
                <a:latin typeface="Comic Sans MS" pitchFamily="66" charset="0"/>
              </a:rPr>
              <a:t>Lower respiratory tract (within thorax)</a:t>
            </a:r>
          </a:p>
          <a:p>
            <a:pPr marL="1035050" lvl="1" indent="-577850" eaLnBrk="1" hangingPunct="1">
              <a:buFont typeface="Wingdings" pitchFamily="2" charset="2"/>
              <a:buNone/>
            </a:pPr>
            <a:endParaRPr lang="en-US" altLang="en-US" sz="3200" smtClean="0">
              <a:latin typeface="Comic Sans MS" pitchFamily="66" charset="0"/>
            </a:endParaRPr>
          </a:p>
          <a:p>
            <a:pPr marL="1035050" lvl="1" indent="-577850" eaLnBrk="1" hangingPunct="1">
              <a:buFont typeface="Wingdings" pitchFamily="2" charset="2"/>
              <a:buChar char="v"/>
            </a:pPr>
            <a:r>
              <a:rPr lang="en-US" altLang="en-US" sz="3200" smtClean="0">
                <a:latin typeface="Comic Sans MS" pitchFamily="66" charset="0"/>
              </a:rPr>
              <a:t>Trachea</a:t>
            </a:r>
          </a:p>
          <a:p>
            <a:pPr marL="1035050" lvl="1" indent="-577850" eaLnBrk="1" hangingPunct="1">
              <a:buFont typeface="Wingdings" pitchFamily="2" charset="2"/>
              <a:buChar char="v"/>
            </a:pPr>
            <a:r>
              <a:rPr lang="en-US" altLang="en-US" sz="3200" smtClean="0">
                <a:latin typeface="Comic Sans MS" pitchFamily="66" charset="0"/>
              </a:rPr>
              <a:t>Bronchial Tree</a:t>
            </a:r>
          </a:p>
          <a:p>
            <a:pPr marL="1035050" lvl="1" indent="-577850" eaLnBrk="1" hangingPunct="1">
              <a:buFont typeface="Wingdings" pitchFamily="2" charset="2"/>
              <a:buChar char="v"/>
            </a:pPr>
            <a:r>
              <a:rPr lang="en-US" altLang="en-US" sz="3200" smtClean="0">
                <a:latin typeface="Comic Sans MS" pitchFamily="66" charset="0"/>
              </a:rPr>
              <a:t>Lungs</a:t>
            </a:r>
          </a:p>
        </p:txBody>
      </p:sp>
      <p:pic>
        <p:nvPicPr>
          <p:cNvPr id="5126" name="Picture 8" descr="f19-12_the_bronchial_tr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47800"/>
            <a:ext cx="4648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2380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Cj028710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/>
              <a:t/>
            </a:r>
            <a:br>
              <a:rPr lang="en-US" altLang="en-US" sz="4000" b="1" dirty="0" smtClean="0"/>
            </a:br>
            <a:r>
              <a:rPr lang="en-US" altLang="en-US" sz="4000" dirty="0" smtClean="0">
                <a:latin typeface="Comic Sans MS" pitchFamily="66" charset="0"/>
              </a:rPr>
              <a:t>Human </a:t>
            </a:r>
            <a:r>
              <a:rPr lang="en-US" altLang="en-US" sz="4000" b="1" dirty="0" smtClean="0">
                <a:latin typeface="Comic Sans MS" pitchFamily="66" charset="0"/>
              </a:rPr>
              <a:t> Respiratory System</a:t>
            </a:r>
            <a:r>
              <a:rPr lang="en-US" altLang="en-US" sz="4000" b="1" dirty="0" smtClean="0">
                <a:latin typeface="Comic Sans MS" pitchFamily="66" charset="0"/>
              </a:rPr>
              <a:t/>
            </a:r>
            <a:br>
              <a:rPr lang="en-US" altLang="en-US" sz="4000" b="1" dirty="0" smtClean="0">
                <a:latin typeface="Comic Sans MS" pitchFamily="66" charset="0"/>
              </a:rPr>
            </a:br>
            <a:endParaRPr lang="en-US" altLang="en-US" sz="4000" b="1" dirty="0" smtClean="0">
              <a:latin typeface="Comic Sans MS" pitchFamily="66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800" dirty="0" smtClean="0"/>
              <a:t>In human beings </a:t>
            </a:r>
            <a:r>
              <a:rPr lang="en-US" sz="2800" dirty="0" smtClean="0"/>
              <a:t>, </a:t>
            </a:r>
            <a:r>
              <a:rPr lang="en-US" sz="2800" dirty="0" smtClean="0"/>
              <a:t>air is taken into the body through </a:t>
            </a:r>
            <a:r>
              <a:rPr lang="en-US" sz="2800" dirty="0" smtClean="0"/>
              <a:t>the nostrils.</a:t>
            </a:r>
          </a:p>
          <a:p>
            <a:pPr algn="just"/>
            <a:r>
              <a:rPr lang="en-US" sz="2800" dirty="0" smtClean="0"/>
              <a:t> </a:t>
            </a:r>
            <a:r>
              <a:rPr lang="en-US" sz="2800" dirty="0" smtClean="0"/>
              <a:t>The air passing through the nostrils is filtered by fine hairs </a:t>
            </a:r>
            <a:r>
              <a:rPr lang="en-US" sz="2800" dirty="0" smtClean="0"/>
              <a:t>that line </a:t>
            </a:r>
            <a:r>
              <a:rPr lang="en-US" sz="2800" dirty="0" smtClean="0"/>
              <a:t>the passage. The passage is also lined with mucus which helps </a:t>
            </a:r>
            <a:r>
              <a:rPr lang="en-US" sz="2800" dirty="0" smtClean="0"/>
              <a:t>in this </a:t>
            </a:r>
            <a:r>
              <a:rPr lang="en-US" sz="2800" dirty="0" smtClean="0"/>
              <a:t>process. From here, the air passes through the throat and into </a:t>
            </a:r>
            <a:r>
              <a:rPr lang="en-US" sz="2800" dirty="0" smtClean="0"/>
              <a:t>the lungs</a:t>
            </a:r>
            <a:r>
              <a:rPr lang="en-US" sz="2800" dirty="0" smtClean="0"/>
              <a:t>. </a:t>
            </a:r>
            <a:endParaRPr lang="en-US" sz="2800" dirty="0" smtClean="0"/>
          </a:p>
          <a:p>
            <a:pPr algn="just"/>
            <a:r>
              <a:rPr lang="en-US" sz="2800" dirty="0" smtClean="0"/>
              <a:t>Rings </a:t>
            </a:r>
            <a:r>
              <a:rPr lang="en-US" sz="2800" dirty="0" smtClean="0"/>
              <a:t>of cartilage are present in the throat. These ensure that </a:t>
            </a:r>
            <a:r>
              <a:rPr lang="en-US" sz="2800" dirty="0" smtClean="0"/>
              <a:t>the air-passage </a:t>
            </a:r>
            <a:r>
              <a:rPr lang="en-US" sz="2800" dirty="0" smtClean="0"/>
              <a:t>does not collapse.</a:t>
            </a:r>
            <a:endParaRPr lang="en-US" altLang="en-US" sz="88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57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Cj028710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>
                <a:latin typeface="Comic Sans MS" pitchFamily="66" charset="0"/>
              </a:rPr>
              <a:t>Human  Respiratory System</a:t>
            </a:r>
            <a:br>
              <a:rPr lang="en-US" altLang="en-US" sz="4000" dirty="0" smtClean="0">
                <a:latin typeface="Comic Sans MS" pitchFamily="66" charset="0"/>
              </a:rPr>
            </a:br>
            <a:endParaRPr lang="en-US" altLang="en-US" sz="4000" b="1" dirty="0" smtClean="0">
              <a:latin typeface="Comic Sans MS" pitchFamily="66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2800" dirty="0" smtClean="0"/>
              <a:t>Within the lungs, the passage divides into smaller and smaller </a:t>
            </a:r>
            <a:r>
              <a:rPr lang="en-US" sz="2800" dirty="0" smtClean="0"/>
              <a:t>tubes which </a:t>
            </a:r>
            <a:r>
              <a:rPr lang="en-US" sz="2800" dirty="0" smtClean="0"/>
              <a:t>finally terminate in balloon-like structures which are </a:t>
            </a:r>
            <a:r>
              <a:rPr lang="en-US" sz="2800" dirty="0" smtClean="0"/>
              <a:t>called alveoli</a:t>
            </a:r>
            <a:r>
              <a:rPr lang="en-US" sz="2800" dirty="0" smtClean="0"/>
              <a:t>. </a:t>
            </a:r>
            <a:endParaRPr lang="en-US" sz="2800" dirty="0" smtClean="0"/>
          </a:p>
          <a:p>
            <a:pPr algn="just"/>
            <a:r>
              <a:rPr lang="en-US" sz="2800" dirty="0" smtClean="0"/>
              <a:t>The </a:t>
            </a:r>
            <a:r>
              <a:rPr lang="en-US" sz="2800" dirty="0" smtClean="0"/>
              <a:t>alveoli provide a surface where the exchange of gases </a:t>
            </a:r>
            <a:r>
              <a:rPr lang="en-US" sz="2800" dirty="0" smtClean="0"/>
              <a:t>can take </a:t>
            </a:r>
            <a:r>
              <a:rPr lang="en-US" sz="2800" dirty="0" smtClean="0"/>
              <a:t>place. </a:t>
            </a:r>
            <a:endParaRPr lang="en-US" sz="2800" dirty="0" smtClean="0"/>
          </a:p>
          <a:p>
            <a:pPr algn="just"/>
            <a:r>
              <a:rPr lang="en-US" sz="2800" dirty="0" smtClean="0"/>
              <a:t>The </a:t>
            </a:r>
            <a:r>
              <a:rPr lang="en-US" sz="2800" dirty="0" smtClean="0"/>
              <a:t>walls of the alveoli contain an extensive network </a:t>
            </a:r>
            <a:r>
              <a:rPr lang="en-US" sz="2800" dirty="0" smtClean="0"/>
              <a:t>of blood-vessels</a:t>
            </a:r>
            <a:r>
              <a:rPr lang="en-US" sz="2800" dirty="0" smtClean="0"/>
              <a:t>.</a:t>
            </a:r>
            <a:endParaRPr lang="en-US" altLang="en-US" sz="88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57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Cj028710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b="1">
                <a:solidFill>
                  <a:schemeClr val="tx2"/>
                </a:solidFill>
              </a:rPr>
              <a:t/>
            </a:r>
            <a:br>
              <a:rPr lang="en-US" altLang="en-US" b="1">
                <a:solidFill>
                  <a:schemeClr val="tx2"/>
                </a:solidFill>
              </a:rPr>
            </a:br>
            <a:endParaRPr lang="en-US" altLang="en-US" b="1">
              <a:solidFill>
                <a:schemeClr val="tx2"/>
              </a:solidFill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txBody>
          <a:bodyPr>
            <a:normAutofit fontScale="90000"/>
          </a:bodyPr>
          <a:lstStyle/>
          <a:p>
            <a:pPr marL="1016000" indent="-1016000" eaLnBrk="1" hangingPunct="1"/>
            <a:r>
              <a:rPr lang="en-US" altLang="en-US" sz="4000" b="1" smtClean="0">
                <a:latin typeface="Comic Sans MS" pitchFamily="66" charset="0"/>
              </a:rPr>
              <a:t/>
            </a:r>
            <a:br>
              <a:rPr lang="en-US" altLang="en-US" sz="4000" b="1" smtClean="0">
                <a:latin typeface="Comic Sans MS" pitchFamily="66" charset="0"/>
              </a:rPr>
            </a:br>
            <a:r>
              <a:rPr lang="en-US" altLang="en-US" sz="4000" b="1" smtClean="0">
                <a:latin typeface="Comic Sans MS" pitchFamily="66" charset="0"/>
              </a:rPr>
              <a:t/>
            </a:r>
            <a:br>
              <a:rPr lang="en-US" altLang="en-US" sz="4000" b="1" smtClean="0">
                <a:latin typeface="Comic Sans MS" pitchFamily="66" charset="0"/>
              </a:rPr>
            </a:br>
            <a:r>
              <a:rPr lang="en-US" altLang="en-US" sz="4000" b="1" smtClean="0">
                <a:latin typeface="Comic Sans MS" pitchFamily="66" charset="0"/>
              </a:rPr>
              <a:t>Structures of the Upper Respiratory Tract Pharynx Continued</a:t>
            </a:r>
            <a:br>
              <a:rPr lang="en-US" altLang="en-US" sz="4000" b="1" smtClean="0">
                <a:latin typeface="Comic Sans MS" pitchFamily="66" charset="0"/>
              </a:rPr>
            </a:br>
            <a:endParaRPr lang="en-US" altLang="en-US" sz="4000" b="1" smtClean="0">
              <a:latin typeface="Comic Sans MS" pitchFamily="66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marL="660400" indent="-660400" eaLnBrk="1" hangingPunct="1"/>
            <a:r>
              <a:rPr lang="en-US" altLang="en-US" dirty="0" smtClean="0">
                <a:latin typeface="Comic Sans MS" pitchFamily="66" charset="0"/>
              </a:rPr>
              <a:t>Changes shape to allow for vowel sounds = phonation.</a:t>
            </a:r>
          </a:p>
        </p:txBody>
      </p:sp>
    </p:spTree>
    <p:extLst>
      <p:ext uri="{BB962C8B-B14F-4D97-AF65-F5344CB8AC3E}">
        <p14:creationId xmlns="" xmlns:p14="http://schemas.microsoft.com/office/powerpoint/2010/main" val="203337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Cj028710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016000" indent="-1016000" eaLnBrk="1" hangingPunct="1"/>
            <a:r>
              <a:rPr lang="en-US" altLang="en-US" sz="4000" b="1" smtClean="0">
                <a:latin typeface="Comic Sans MS" pitchFamily="66" charset="0"/>
              </a:rPr>
              <a:t>Structures of the Lower Respiratory Tract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5029200"/>
          </a:xfrm>
        </p:spPr>
        <p:txBody>
          <a:bodyPr/>
          <a:lstStyle/>
          <a:p>
            <a:pPr marL="660400" indent="-660400" eaLnBrk="1" hangingPunct="1"/>
            <a:r>
              <a:rPr lang="en-US" altLang="en-US" sz="2400" b="1" smtClean="0">
                <a:latin typeface="Comic Sans MS" pitchFamily="66" charset="0"/>
              </a:rPr>
              <a:t>Larynx</a:t>
            </a:r>
            <a:r>
              <a:rPr lang="en-US" altLang="en-US" sz="2400" smtClean="0">
                <a:latin typeface="Comic Sans MS" pitchFamily="66" charset="0"/>
              </a:rPr>
              <a:t> - voice box</a:t>
            </a:r>
          </a:p>
          <a:p>
            <a:pPr marL="1035050" lvl="1" indent="-577850" eaLnBrk="1" hangingPunct="1"/>
            <a:r>
              <a:rPr lang="en-US" altLang="en-US" sz="2400" smtClean="0">
                <a:latin typeface="Comic Sans MS" pitchFamily="66" charset="0"/>
              </a:rPr>
              <a:t>Root of tongue to upper end of trachea.</a:t>
            </a:r>
          </a:p>
          <a:p>
            <a:pPr marL="1035050" lvl="1" indent="-577850" eaLnBrk="1" hangingPunct="1"/>
            <a:r>
              <a:rPr lang="en-US" altLang="en-US" sz="2400" smtClean="0">
                <a:latin typeface="Comic Sans MS" pitchFamily="66" charset="0"/>
              </a:rPr>
              <a:t>Made of cartilage</a:t>
            </a:r>
          </a:p>
          <a:p>
            <a:pPr marL="1035050" lvl="1" indent="-577850" eaLnBrk="1" hangingPunct="1"/>
            <a:r>
              <a:rPr lang="en-US" altLang="en-US" sz="2400" smtClean="0">
                <a:latin typeface="Comic Sans MS" pitchFamily="66" charset="0"/>
              </a:rPr>
              <a:t>2 pairs of folds</a:t>
            </a:r>
          </a:p>
          <a:p>
            <a:pPr marL="1409700" lvl="2" indent="-495300" eaLnBrk="1" hangingPunct="1"/>
            <a:r>
              <a:rPr lang="en-US" altLang="en-US" smtClean="0">
                <a:latin typeface="Comic Sans MS" pitchFamily="66" charset="0"/>
              </a:rPr>
              <a:t>Vestibular - false vocal cords</a:t>
            </a:r>
          </a:p>
          <a:p>
            <a:pPr marL="1409700" lvl="2" indent="-495300" eaLnBrk="1" hangingPunct="1"/>
            <a:r>
              <a:rPr lang="en-US" altLang="en-US" smtClean="0">
                <a:latin typeface="Comic Sans MS" pitchFamily="66" charset="0"/>
              </a:rPr>
              <a:t>True vocal cords</a:t>
            </a:r>
          </a:p>
        </p:txBody>
      </p:sp>
      <p:pic>
        <p:nvPicPr>
          <p:cNvPr id="9222" name="Picture 8" descr="f19-07_the_vocal_cords_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495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4433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Cj028710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016000" indent="-1016000" eaLnBrk="1" hangingPunct="1"/>
            <a:r>
              <a:rPr lang="en-US" altLang="en-US" sz="4000" b="1" smtClean="0"/>
              <a:t/>
            </a:r>
            <a:br>
              <a:rPr lang="en-US" altLang="en-US" sz="4000" b="1" smtClean="0"/>
            </a:br>
            <a:r>
              <a:rPr lang="en-US" altLang="en-US" sz="4000" b="1" smtClean="0">
                <a:latin typeface="Comic Sans MS" pitchFamily="66" charset="0"/>
              </a:rPr>
              <a:t>Structures of the Lower Respiratory Tract larynx cont…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876800" cy="4876800"/>
          </a:xfrm>
        </p:spPr>
        <p:txBody>
          <a:bodyPr/>
          <a:lstStyle/>
          <a:p>
            <a:pPr marL="660400" indent="-660400" eaLnBrk="1" hangingPunct="1"/>
            <a:r>
              <a:rPr lang="en-US" altLang="en-US" sz="2400" b="1" smtClean="0">
                <a:latin typeface="Comic Sans MS" pitchFamily="66" charset="0"/>
              </a:rPr>
              <a:t>Thyroid cartilage</a:t>
            </a:r>
            <a:r>
              <a:rPr lang="en-US" altLang="en-US" sz="2400" smtClean="0">
                <a:latin typeface="Comic Sans MS" pitchFamily="66" charset="0"/>
              </a:rPr>
              <a:t> - adam’s apple - larger in males due to testosterone.</a:t>
            </a:r>
          </a:p>
          <a:p>
            <a:pPr marL="660400" indent="-660400" eaLnBrk="1" hangingPunct="1"/>
            <a:r>
              <a:rPr lang="en-US" altLang="en-US" sz="2400" b="1" smtClean="0">
                <a:latin typeface="Comic Sans MS" pitchFamily="66" charset="0"/>
              </a:rPr>
              <a:t>Epiglottis </a:t>
            </a:r>
            <a:r>
              <a:rPr lang="en-US" altLang="en-US" sz="2400" smtClean="0">
                <a:latin typeface="Comic Sans MS" pitchFamily="66" charset="0"/>
              </a:rPr>
              <a:t>- flap of skin (hatch) on trachea, moves when swallowing and speaking.  </a:t>
            </a:r>
          </a:p>
          <a:p>
            <a:pPr marL="1035050" lvl="1" indent="-577850" eaLnBrk="1" hangingPunct="1"/>
            <a:r>
              <a:rPr lang="en-US" altLang="en-US" sz="2400" smtClean="0">
                <a:latin typeface="Comic Sans MS" pitchFamily="66" charset="0"/>
              </a:rPr>
              <a:t>closes off trachea when swallowing food</a:t>
            </a:r>
          </a:p>
        </p:txBody>
      </p:sp>
      <p:pic>
        <p:nvPicPr>
          <p:cNvPr id="10246" name="Picture 9" descr="f19-11_a_tracheostomy_m_c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4038600"/>
            <a:ext cx="4038600" cy="2690812"/>
          </a:xfrm>
          <a:noFill/>
        </p:spPr>
      </p:pic>
      <p:pic>
        <p:nvPicPr>
          <p:cNvPr id="10247" name="Picture 10" descr="f19-02_major_features_o_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752600"/>
            <a:ext cx="3733800" cy="2514600"/>
          </a:xfrm>
          <a:noFill/>
        </p:spPr>
      </p:pic>
    </p:spTree>
    <p:extLst>
      <p:ext uri="{BB962C8B-B14F-4D97-AF65-F5344CB8AC3E}">
        <p14:creationId xmlns="" xmlns:p14="http://schemas.microsoft.com/office/powerpoint/2010/main" val="410353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Cj028710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016000" indent="-1016000" eaLnBrk="1" hangingPunct="1"/>
            <a:r>
              <a:rPr lang="en-US" altLang="en-US" sz="4000" b="1" smtClean="0"/>
              <a:t/>
            </a:r>
            <a:br>
              <a:rPr lang="en-US" altLang="en-US" sz="4000" b="1" smtClean="0"/>
            </a:br>
            <a:r>
              <a:rPr lang="en-US" altLang="en-US" sz="4000" b="1" smtClean="0">
                <a:latin typeface="Comic Sans MS" pitchFamily="66" charset="0"/>
              </a:rPr>
              <a:t>Structures of the Lower Respiratory Tract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28800"/>
            <a:ext cx="4343400" cy="5029200"/>
          </a:xfrm>
        </p:spPr>
        <p:txBody>
          <a:bodyPr/>
          <a:lstStyle/>
          <a:p>
            <a:pPr marL="660400" indent="-660400" eaLnBrk="1" hangingPunct="1"/>
            <a:r>
              <a:rPr lang="en-US" altLang="en-US" sz="2800" b="1" smtClean="0">
                <a:latin typeface="Comic Sans MS" pitchFamily="66" charset="0"/>
              </a:rPr>
              <a:t>Trachea (windpipe)</a:t>
            </a:r>
          </a:p>
          <a:p>
            <a:pPr marL="1035050" lvl="1" indent="-577850" eaLnBrk="1" hangingPunct="1"/>
            <a:r>
              <a:rPr lang="en-US" altLang="en-US" sz="2400" smtClean="0">
                <a:latin typeface="Comic Sans MS" pitchFamily="66" charset="0"/>
              </a:rPr>
              <a:t>Larynx to bronchi</a:t>
            </a:r>
          </a:p>
          <a:p>
            <a:pPr marL="1035050" lvl="1" indent="-577850" eaLnBrk="1" hangingPunct="1"/>
            <a:r>
              <a:rPr lang="en-US" altLang="en-US" sz="2400" smtClean="0">
                <a:latin typeface="Comic Sans MS" pitchFamily="66" charset="0"/>
              </a:rPr>
              <a:t>Consists of smooth cartilage and C shaped rings of cartilage.</a:t>
            </a:r>
          </a:p>
          <a:p>
            <a:pPr marL="1035050" lvl="1" indent="-577850" eaLnBrk="1" hangingPunct="1"/>
            <a:r>
              <a:rPr lang="en-US" altLang="en-US" sz="2400" b="1" smtClean="0">
                <a:latin typeface="Comic Sans MS" pitchFamily="66" charset="0"/>
              </a:rPr>
              <a:t>Tracheostomy</a:t>
            </a:r>
            <a:r>
              <a:rPr lang="en-US" altLang="en-US" sz="2400" smtClean="0">
                <a:latin typeface="Comic Sans MS" pitchFamily="66" charset="0"/>
              </a:rPr>
              <a:t> - cutting of an opening in trachea to allow breathing.</a:t>
            </a:r>
          </a:p>
        </p:txBody>
      </p:sp>
      <p:pic>
        <p:nvPicPr>
          <p:cNvPr id="11270" name="Picture 8" descr="f19-11_a_tracheostomy_m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4800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5408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Cj028710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016000" indent="-1016000" eaLnBrk="1" hangingPunct="1"/>
            <a:r>
              <a:rPr lang="en-US" altLang="en-US" sz="4000" b="1" smtClean="0"/>
              <a:t/>
            </a:r>
            <a:br>
              <a:rPr lang="en-US" altLang="en-US" sz="4000" b="1" smtClean="0"/>
            </a:br>
            <a:r>
              <a:rPr lang="en-US" altLang="en-US" sz="4000" b="1" smtClean="0">
                <a:latin typeface="Comic Sans MS" pitchFamily="66" charset="0"/>
              </a:rPr>
              <a:t>Structures of the Lower Respiratory Tract</a:t>
            </a:r>
          </a:p>
        </p:txBody>
      </p:sp>
      <p:pic>
        <p:nvPicPr>
          <p:cNvPr id="13317" name="Picture 9" descr="f19-14_the_respiratory_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686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4090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Cj028710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016000" indent="-1016000" eaLnBrk="1" hangingPunct="1"/>
            <a:r>
              <a:rPr lang="en-US" altLang="en-US" sz="4000" b="1" smtClean="0"/>
              <a:t/>
            </a:r>
            <a:br>
              <a:rPr lang="en-US" altLang="en-US" sz="4000" b="1" smtClean="0"/>
            </a:br>
            <a:r>
              <a:rPr lang="en-US" altLang="en-US" sz="4000" b="1" smtClean="0">
                <a:latin typeface="Comic Sans MS" pitchFamily="66" charset="0"/>
              </a:rPr>
              <a:t>Structures of the Lower Respiratory Tract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4038600" cy="5029200"/>
          </a:xfrm>
        </p:spPr>
        <p:txBody>
          <a:bodyPr/>
          <a:lstStyle/>
          <a:p>
            <a:pPr marL="660400" indent="-660400" eaLnBrk="1" hangingPunct="1"/>
            <a:r>
              <a:rPr lang="en-US" altLang="en-US" sz="2800" b="1" smtClean="0">
                <a:latin typeface="Comic Sans MS" pitchFamily="66" charset="0"/>
              </a:rPr>
              <a:t>Lungs</a:t>
            </a:r>
          </a:p>
          <a:p>
            <a:pPr marL="1035050" lvl="1" indent="-577850" eaLnBrk="1" hangingPunct="1"/>
            <a:r>
              <a:rPr lang="en-US" altLang="en-US" sz="2400" smtClean="0">
                <a:latin typeface="Comic Sans MS" pitchFamily="66" charset="0"/>
              </a:rPr>
              <a:t>Extend from diaphragm to clavicles</a:t>
            </a:r>
          </a:p>
          <a:p>
            <a:pPr marL="1035050" lvl="1" indent="-577850" eaLnBrk="1" hangingPunct="1"/>
            <a:r>
              <a:rPr lang="en-US" altLang="en-US" sz="2400" smtClean="0">
                <a:latin typeface="Comic Sans MS" pitchFamily="66" charset="0"/>
              </a:rPr>
              <a:t>Divided into lobes by fissures.</a:t>
            </a:r>
          </a:p>
          <a:p>
            <a:pPr marL="1035050" lvl="1" indent="-577850" eaLnBrk="1" hangingPunct="1"/>
            <a:r>
              <a:rPr lang="en-US" altLang="en-US" sz="2400" smtClean="0">
                <a:latin typeface="Comic Sans MS" pitchFamily="66" charset="0"/>
              </a:rPr>
              <a:t>Visceral pleura adheres to the lungs.</a:t>
            </a:r>
          </a:p>
          <a:p>
            <a:pPr marL="1409700" lvl="2" indent="-495300" eaLnBrk="1" hangingPunct="1"/>
            <a:r>
              <a:rPr lang="en-US" altLang="en-US" sz="2000" b="1" smtClean="0">
                <a:latin typeface="Comic Sans MS" pitchFamily="66" charset="0"/>
              </a:rPr>
              <a:t>Pleurisy = </a:t>
            </a:r>
            <a:r>
              <a:rPr lang="en-US" altLang="en-US" sz="2000" smtClean="0">
                <a:latin typeface="Comic Sans MS" pitchFamily="66" charset="0"/>
              </a:rPr>
              <a:t>inflammation of the pleural lining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800600" y="2133600"/>
            <a:ext cx="4038600" cy="4373563"/>
          </a:xfrm>
        </p:spPr>
        <p:txBody>
          <a:bodyPr/>
          <a:lstStyle/>
          <a:p>
            <a:pPr eaLnBrk="1" hangingPunct="1"/>
            <a:endParaRPr lang="en-US" altLang="en-US" sz="2800" smtClean="0"/>
          </a:p>
        </p:txBody>
      </p:sp>
      <p:pic>
        <p:nvPicPr>
          <p:cNvPr id="14343" name="Picture 8" descr="f19-01_organs_of_the_re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441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474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f19-01_organs_of_the_re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55403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6858000" y="4572000"/>
            <a:ext cx="1504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b="1"/>
              <a:t>Bronchioles</a:t>
            </a:r>
          </a:p>
        </p:txBody>
      </p:sp>
      <p:cxnSp>
        <p:nvCxnSpPr>
          <p:cNvPr id="15364" name="AutoShape 6"/>
          <p:cNvCxnSpPr>
            <a:cxnSpLocks noChangeShapeType="1"/>
          </p:cNvCxnSpPr>
          <p:nvPr/>
        </p:nvCxnSpPr>
        <p:spPr bwMode="auto">
          <a:xfrm>
            <a:off x="7216775" y="36576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5365" name="AutoShape 7"/>
          <p:cNvSpPr>
            <a:spLocks noChangeArrowheads="1"/>
          </p:cNvSpPr>
          <p:nvPr/>
        </p:nvSpPr>
        <p:spPr bwMode="auto">
          <a:xfrm rot="10894087" flipV="1">
            <a:off x="5791200" y="4724400"/>
            <a:ext cx="976313" cy="88900"/>
          </a:xfrm>
          <a:prstGeom prst="rightArrow">
            <a:avLst>
              <a:gd name="adj1" fmla="val 50000"/>
              <a:gd name="adj2" fmla="val 2745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66" name="AutoShape 8"/>
          <p:cNvSpPr>
            <a:spLocks noChangeArrowheads="1"/>
          </p:cNvSpPr>
          <p:nvPr/>
        </p:nvSpPr>
        <p:spPr bwMode="auto">
          <a:xfrm rot="9473673" flipV="1">
            <a:off x="5791200" y="4953000"/>
            <a:ext cx="976313" cy="88900"/>
          </a:xfrm>
          <a:prstGeom prst="rightArrow">
            <a:avLst>
              <a:gd name="adj1" fmla="val 50000"/>
              <a:gd name="adj2" fmla="val 2745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822325" y="4608513"/>
            <a:ext cx="2063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b="1"/>
              <a:t>(Plural – bronchi)</a:t>
            </a:r>
          </a:p>
        </p:txBody>
      </p:sp>
    </p:spTree>
    <p:extLst>
      <p:ext uri="{BB962C8B-B14F-4D97-AF65-F5344CB8AC3E}">
        <p14:creationId xmlns="" xmlns:p14="http://schemas.microsoft.com/office/powerpoint/2010/main" val="32837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" y="1065687"/>
            <a:ext cx="8936736" cy="55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1825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manifoldmelodies.com/docs/diaphrag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914400"/>
            <a:ext cx="604361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1371600" y="6172200"/>
            <a:ext cx="4981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http://people.eku.edu/ritchisong/301notes6.htm</a:t>
            </a:r>
          </a:p>
        </p:txBody>
      </p:sp>
    </p:spTree>
    <p:extLst>
      <p:ext uri="{BB962C8B-B14F-4D97-AF65-F5344CB8AC3E}">
        <p14:creationId xmlns="" xmlns:p14="http://schemas.microsoft.com/office/powerpoint/2010/main" val="264534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Cj028710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-381000"/>
            <a:ext cx="9144000" cy="68580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016000" indent="-1016000" eaLnBrk="1" hangingPunct="1"/>
            <a:r>
              <a:rPr lang="en-US" altLang="en-US" sz="4000" b="1" smtClean="0"/>
              <a:t/>
            </a:r>
            <a:br>
              <a:rPr lang="en-US" altLang="en-US" sz="4000" b="1" smtClean="0"/>
            </a:br>
            <a:r>
              <a:rPr lang="en-US" altLang="en-US" sz="4000" b="1" smtClean="0"/>
              <a:t> </a:t>
            </a:r>
            <a:r>
              <a:rPr lang="en-US" altLang="en-US" sz="4000" b="1" smtClean="0">
                <a:latin typeface="Comic Sans MS" pitchFamily="66" charset="0"/>
              </a:rPr>
              <a:t>Inspiration </a:t>
            </a:r>
            <a:br>
              <a:rPr lang="en-US" altLang="en-US" sz="4000" b="1" smtClean="0">
                <a:latin typeface="Comic Sans MS" pitchFamily="66" charset="0"/>
              </a:rPr>
            </a:br>
            <a:endParaRPr lang="en-US" altLang="en-US" sz="4000" b="1" smtClean="0">
              <a:latin typeface="Comic Sans MS" pitchFamily="66" charset="0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577975"/>
            <a:ext cx="8229600" cy="990600"/>
          </a:xfrm>
        </p:spPr>
        <p:txBody>
          <a:bodyPr/>
          <a:lstStyle/>
          <a:p>
            <a:pPr marL="457200" lvl="1" indent="0" eaLnBrk="1" hangingPunct="1">
              <a:lnSpc>
                <a:spcPct val="80000"/>
              </a:lnSpc>
              <a:buFontTx/>
              <a:buNone/>
            </a:pPr>
            <a:r>
              <a:rPr lang="en-US" altLang="en-US" b="1" dirty="0" smtClean="0">
                <a:latin typeface="Comic Sans MS" pitchFamily="66" charset="0"/>
              </a:rPr>
              <a:t>-</a:t>
            </a:r>
            <a:r>
              <a:rPr lang="en-US" altLang="en-US" sz="3600" dirty="0" smtClean="0">
                <a:latin typeface="Comic Sans MS" pitchFamily="66" charset="0"/>
              </a:rPr>
              <a:t>C</a:t>
            </a:r>
            <a:r>
              <a:rPr lang="en-US" altLang="en-US" sz="3200" dirty="0" smtClean="0">
                <a:latin typeface="Comic Sans MS" pitchFamily="66" charset="0"/>
              </a:rPr>
              <a:t>ontraction </a:t>
            </a:r>
            <a:r>
              <a:rPr lang="en-US" altLang="en-US" sz="3200" dirty="0" smtClean="0">
                <a:latin typeface="Comic Sans MS" pitchFamily="66" charset="0"/>
              </a:rPr>
              <a:t>of diaphragm  and </a:t>
            </a:r>
            <a:r>
              <a:rPr lang="en-US" altLang="en-US" sz="3200" dirty="0" err="1" smtClean="0">
                <a:latin typeface="Comic Sans MS" pitchFamily="66" charset="0"/>
              </a:rPr>
              <a:t>intercostal</a:t>
            </a:r>
            <a:r>
              <a:rPr lang="en-US" altLang="en-US" sz="3200" dirty="0" smtClean="0">
                <a:latin typeface="Comic Sans MS" pitchFamily="66" charset="0"/>
              </a:rPr>
              <a:t> muscles</a:t>
            </a:r>
          </a:p>
        </p:txBody>
      </p:sp>
      <p:pic>
        <p:nvPicPr>
          <p:cNvPr id="19462" name="Picture 10" descr="f19-24_maximal_inspirat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73342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8929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Cj028710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016000" indent="-1016000" eaLnBrk="1" hangingPunct="1"/>
            <a:r>
              <a:rPr lang="en-US" altLang="en-US" sz="4000" b="1" smtClean="0"/>
              <a:t/>
            </a:r>
            <a:br>
              <a:rPr lang="en-US" altLang="en-US" sz="4000" b="1" smtClean="0"/>
            </a:br>
            <a:r>
              <a:rPr lang="en-US" altLang="en-US" sz="4000" b="1" smtClean="0"/>
              <a:t> </a:t>
            </a:r>
            <a:r>
              <a:rPr lang="en-US" altLang="en-US" sz="4000" b="1" smtClean="0">
                <a:latin typeface="Comic Sans MS" pitchFamily="66" charset="0"/>
              </a:rPr>
              <a:t>Expiration </a:t>
            </a:r>
            <a:br>
              <a:rPr lang="en-US" altLang="en-US" sz="4000" b="1" smtClean="0">
                <a:latin typeface="Comic Sans MS" pitchFamily="66" charset="0"/>
              </a:rPr>
            </a:br>
            <a:endParaRPr lang="en-US" altLang="en-US" sz="4000" b="1" smtClean="0">
              <a:latin typeface="Comic Sans MS" pitchFamily="66" charset="0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1222375"/>
            <a:ext cx="8229600" cy="1143000"/>
          </a:xfrm>
        </p:spPr>
        <p:txBody>
          <a:bodyPr/>
          <a:lstStyle/>
          <a:p>
            <a:pPr marL="711200" indent="-711200" eaLnBrk="1" hangingPunct="1"/>
            <a:r>
              <a:rPr lang="en-US" altLang="en-US" dirty="0" smtClean="0">
                <a:latin typeface="Comic Sans MS" pitchFamily="66" charset="0"/>
              </a:rPr>
              <a:t> </a:t>
            </a:r>
            <a:r>
              <a:rPr lang="en-US" altLang="en-US" dirty="0" smtClean="0">
                <a:latin typeface="Comic Sans MS" pitchFamily="66" charset="0"/>
              </a:rPr>
              <a:t>R</a:t>
            </a:r>
            <a:r>
              <a:rPr lang="en-US" altLang="en-US" dirty="0" smtClean="0">
                <a:latin typeface="Comic Sans MS" pitchFamily="66" charset="0"/>
              </a:rPr>
              <a:t>elaxation </a:t>
            </a:r>
            <a:r>
              <a:rPr lang="en-US" altLang="en-US" dirty="0" smtClean="0">
                <a:latin typeface="Comic Sans MS" pitchFamily="66" charset="0"/>
              </a:rPr>
              <a:t>of diaphragm and </a:t>
            </a:r>
            <a:r>
              <a:rPr lang="en-US" altLang="en-US" dirty="0" err="1" smtClean="0">
                <a:latin typeface="Comic Sans MS" pitchFamily="66" charset="0"/>
              </a:rPr>
              <a:t>intercostal</a:t>
            </a:r>
            <a:r>
              <a:rPr lang="en-US" altLang="en-US" dirty="0" smtClean="0">
                <a:latin typeface="Comic Sans MS" pitchFamily="66" charset="0"/>
              </a:rPr>
              <a:t> muscles</a:t>
            </a:r>
          </a:p>
        </p:txBody>
      </p:sp>
      <p:pic>
        <p:nvPicPr>
          <p:cNvPr id="20486" name="Picture 9" descr="f19-25_expiration-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7391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526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Cj028710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17600" indent="-1117600" eaLnBrk="1" hangingPunct="1"/>
            <a:r>
              <a:rPr lang="en-US" altLang="en-US" sz="4000" b="1" smtClean="0"/>
              <a:t/>
            </a:r>
            <a:br>
              <a:rPr lang="en-US" altLang="en-US" sz="4000" b="1" smtClean="0"/>
            </a:br>
            <a:r>
              <a:rPr lang="en-US" altLang="en-US" sz="4000" b="1" smtClean="0"/>
              <a:t> </a:t>
            </a:r>
            <a:r>
              <a:rPr lang="en-US" altLang="en-US" sz="4000" b="1" smtClean="0">
                <a:latin typeface="Comic Sans MS" pitchFamily="66" charset="0"/>
              </a:rPr>
              <a:t>Volumes of Air Exchange</a:t>
            </a:r>
            <a:r>
              <a:rPr lang="en-US" altLang="en-US" b="1" smtClean="0">
                <a:latin typeface="Comic Sans MS" pitchFamily="66" charset="0"/>
              </a:rPr>
              <a:t> </a:t>
            </a:r>
            <a:br>
              <a:rPr lang="en-US" altLang="en-US" b="1" smtClean="0">
                <a:latin typeface="Comic Sans MS" pitchFamily="66" charset="0"/>
              </a:rPr>
            </a:br>
            <a:endParaRPr lang="en-US" altLang="en-US" b="1" smtClean="0">
              <a:latin typeface="Comic Sans MS" pitchFamily="66" charset="0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marL="711200" indent="-711200" eaLnBrk="1" hangingPunct="1"/>
            <a:r>
              <a:rPr lang="en-US" altLang="en-US" sz="2800" b="1" i="1" dirty="0" smtClean="0">
                <a:latin typeface="Comic Sans MS" pitchFamily="66" charset="0"/>
              </a:rPr>
              <a:t>Residual </a:t>
            </a:r>
            <a:r>
              <a:rPr lang="en-US" altLang="en-US" sz="2800" b="1" i="1" dirty="0" smtClean="0">
                <a:latin typeface="Comic Sans MS" pitchFamily="66" charset="0"/>
              </a:rPr>
              <a:t>volume</a:t>
            </a:r>
            <a:r>
              <a:rPr lang="en-US" altLang="en-US" sz="2800" i="1" dirty="0" smtClean="0">
                <a:latin typeface="Comic Sans MS" pitchFamily="66" charset="0"/>
              </a:rPr>
              <a:t> -</a:t>
            </a:r>
            <a:r>
              <a:rPr lang="en-US" altLang="en-US" sz="2800" dirty="0" smtClean="0">
                <a:latin typeface="Comic Sans MS" pitchFamily="66" charset="0"/>
              </a:rPr>
              <a:t> amount of air that stays trapped in the alveoli (about 1.2 liters</a:t>
            </a:r>
            <a:r>
              <a:rPr lang="en-US" altLang="en-US" sz="2800" dirty="0" smtClean="0">
                <a:latin typeface="Comic Sans MS" pitchFamily="66" charset="0"/>
              </a:rPr>
              <a:t>).</a:t>
            </a:r>
          </a:p>
          <a:p>
            <a:pPr marL="711200" indent="-711200" eaLnBrk="1" hangingPunct="1"/>
            <a:endParaRPr lang="en-US" altLang="en-US" sz="28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226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Cj028710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17600" indent="-1117600"/>
            <a:r>
              <a:rPr lang="en-US" sz="3600" dirty="0" smtClean="0"/>
              <a:t>HEMOGLOBIN MOLECULE</a:t>
            </a:r>
            <a:endParaRPr lang="en-US" altLang="en-US" b="1" dirty="0" smtClean="0">
              <a:latin typeface="Comic Sans MS" pitchFamily="66" charset="0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sz="2800" dirty="0" smtClean="0"/>
              <a:t>Consist </a:t>
            </a:r>
            <a:r>
              <a:rPr lang="en-US" sz="2800" dirty="0" smtClean="0"/>
              <a:t>of 4 </a:t>
            </a:r>
            <a:r>
              <a:rPr lang="en-US" sz="2800" dirty="0" smtClean="0">
                <a:solidFill>
                  <a:srgbClr val="FF00FF"/>
                </a:solidFill>
              </a:rPr>
              <a:t>polypeptide chains </a:t>
            </a:r>
            <a:r>
              <a:rPr lang="en-US" sz="2800" dirty="0" smtClean="0"/>
              <a:t>(protein – </a:t>
            </a:r>
            <a:r>
              <a:rPr lang="en-US" sz="2800" dirty="0" smtClean="0">
                <a:solidFill>
                  <a:srgbClr val="CC00CC"/>
                </a:solidFill>
              </a:rPr>
              <a:t>2 alpha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FFC000"/>
                </a:solidFill>
              </a:rPr>
              <a:t>2 beta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Each chain is associated with a </a:t>
            </a:r>
            <a:r>
              <a:rPr lang="en-US" sz="2800" dirty="0" err="1" smtClean="0">
                <a:solidFill>
                  <a:srgbClr val="FF00FF"/>
                </a:solidFill>
              </a:rPr>
              <a:t>heme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smtClean="0"/>
              <a:t>group.</a:t>
            </a:r>
          </a:p>
          <a:p>
            <a:r>
              <a:rPr lang="en-US" sz="2800" dirty="0" smtClean="0"/>
              <a:t>Each </a:t>
            </a:r>
            <a:r>
              <a:rPr lang="en-US" sz="2800" dirty="0" err="1" smtClean="0"/>
              <a:t>heme</a:t>
            </a:r>
            <a:r>
              <a:rPr lang="en-US" sz="2800" dirty="0" smtClean="0"/>
              <a:t> group contains an </a:t>
            </a:r>
            <a:r>
              <a:rPr lang="en-US" sz="2800" dirty="0" smtClean="0">
                <a:solidFill>
                  <a:srgbClr val="FF0000"/>
                </a:solidFill>
              </a:rPr>
              <a:t>iron</a:t>
            </a:r>
            <a:r>
              <a:rPr lang="en-US" sz="2800" dirty="0" smtClean="0">
                <a:solidFill>
                  <a:srgbClr val="FF00FF"/>
                </a:solidFill>
              </a:rPr>
              <a:t> </a:t>
            </a:r>
            <a:r>
              <a:rPr lang="en-US" sz="2800" dirty="0" smtClean="0"/>
              <a:t>atom.</a:t>
            </a:r>
          </a:p>
          <a:p>
            <a:r>
              <a:rPr lang="en-US" sz="2800" dirty="0" smtClean="0"/>
              <a:t>Iron binds with </a:t>
            </a:r>
            <a:r>
              <a:rPr lang="en-US" sz="2800" dirty="0" smtClean="0">
                <a:solidFill>
                  <a:srgbClr val="FFC000"/>
                </a:solidFill>
              </a:rPr>
              <a:t>oxygen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pPr marL="711200" indent="-711200" eaLnBrk="1" hangingPunct="1"/>
            <a:endParaRPr lang="en-US" altLang="en-US" sz="2800" dirty="0" smtClean="0">
              <a:latin typeface="Comic Sans MS" pitchFamily="66" charset="0"/>
            </a:endParaRPr>
          </a:p>
        </p:txBody>
      </p:sp>
      <p:pic>
        <p:nvPicPr>
          <p:cNvPr id="6" name="Picture 2" descr="http://themedicalbiochemistrypage.org/images/hemoglob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8100" y="3886200"/>
            <a:ext cx="47625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6226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Cj028710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marL="1117600" indent="-1117600"/>
            <a:r>
              <a:rPr lang="en-US" sz="3600" dirty="0" smtClean="0"/>
              <a:t>HEMOGLOBIN MOLECULE</a:t>
            </a:r>
            <a:endParaRPr lang="en-US" altLang="en-US" b="1" dirty="0" smtClean="0">
              <a:latin typeface="Comic Sans MS" pitchFamily="66" charset="0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 smtClean="0"/>
              <a:t>Respiratory </a:t>
            </a:r>
            <a:r>
              <a:rPr lang="en-US" sz="2800" dirty="0" smtClean="0"/>
              <a:t>pigments take up oxygen from the air in the lungs and </a:t>
            </a:r>
            <a:r>
              <a:rPr lang="en-US" sz="2800" dirty="0" smtClean="0"/>
              <a:t>carry it </a:t>
            </a:r>
            <a:r>
              <a:rPr lang="en-US" sz="2800" dirty="0" smtClean="0"/>
              <a:t>to tissues which are deficient in oxygen before releasing it. </a:t>
            </a:r>
            <a:endParaRPr lang="en-US" sz="2800" dirty="0" smtClean="0"/>
          </a:p>
          <a:p>
            <a:pPr algn="just"/>
            <a:r>
              <a:rPr lang="en-US" sz="2800" dirty="0" smtClean="0"/>
              <a:t>In human beings</a:t>
            </a:r>
            <a:r>
              <a:rPr lang="en-US" sz="2800" dirty="0" smtClean="0"/>
              <a:t>, the respiratory pigment is </a:t>
            </a:r>
            <a:r>
              <a:rPr lang="en-US" sz="2800" dirty="0" err="1" smtClean="0"/>
              <a:t>haemoglobin</a:t>
            </a:r>
            <a:r>
              <a:rPr lang="en-US" sz="2800" dirty="0" smtClean="0"/>
              <a:t> which has a very </a:t>
            </a:r>
            <a:r>
              <a:rPr lang="en-US" sz="2800" dirty="0" smtClean="0"/>
              <a:t>high affinity </a:t>
            </a:r>
            <a:r>
              <a:rPr lang="en-US" sz="2800" dirty="0" smtClean="0"/>
              <a:t>for oxygen. This pigment is present in the red blood corpuscles.</a:t>
            </a:r>
          </a:p>
          <a:p>
            <a:pPr algn="just"/>
            <a:r>
              <a:rPr lang="en-US" sz="2800" dirty="0" smtClean="0"/>
              <a:t>Carbon dioxide is more soluble in water than oxygen is and hence </a:t>
            </a:r>
            <a:r>
              <a:rPr lang="en-US" sz="2800" dirty="0" smtClean="0"/>
              <a:t>is mostly </a:t>
            </a:r>
            <a:r>
              <a:rPr lang="en-US" sz="2800" dirty="0" smtClean="0"/>
              <a:t>transported in the dissolved form in our blood.</a:t>
            </a:r>
            <a:endParaRPr lang="en-US" altLang="en-US" sz="28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226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Cj028710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17600" indent="-1117600"/>
            <a:r>
              <a:rPr lang="en-US" altLang="en-US" sz="4000" b="1" dirty="0" smtClean="0"/>
              <a:t/>
            </a:r>
            <a:br>
              <a:rPr lang="en-US" altLang="en-US" sz="4000" b="1" dirty="0" smtClean="0"/>
            </a:br>
            <a:r>
              <a:rPr lang="en-US" altLang="en-US" sz="4000" b="1" dirty="0" smtClean="0"/>
              <a:t> </a:t>
            </a:r>
            <a:r>
              <a:rPr lang="en-US" altLang="en-US" sz="4000" b="1" dirty="0" smtClean="0">
                <a:latin typeface="Comic Sans MS" pitchFamily="66" charset="0"/>
              </a:rPr>
              <a:t> </a:t>
            </a:r>
            <a:r>
              <a:rPr lang="en-US" altLang="en-US" sz="4000" b="1" dirty="0" smtClean="0">
                <a:latin typeface="Comic Sans MS" pitchFamily="66" charset="0"/>
              </a:rPr>
              <a:t>Exchange</a:t>
            </a:r>
            <a:r>
              <a:rPr lang="en-US" altLang="en-US" b="1" dirty="0" smtClean="0">
                <a:latin typeface="Comic Sans MS" pitchFamily="66" charset="0"/>
              </a:rPr>
              <a:t> </a:t>
            </a:r>
            <a:r>
              <a:rPr lang="en-US" altLang="en-US" b="1" dirty="0" smtClean="0">
                <a:latin typeface="Comic Sans MS" pitchFamily="66" charset="0"/>
              </a:rPr>
              <a:t>of gases-</a:t>
            </a:r>
            <a:r>
              <a:rPr lang="en-US" sz="4400" dirty="0" smtClean="0">
                <a:solidFill>
                  <a:srgbClr val="FFC000"/>
                </a:solidFill>
              </a:rPr>
              <a:t> O</a:t>
            </a:r>
            <a:r>
              <a:rPr lang="en-US" sz="4400" baseline="-25000" dirty="0" smtClean="0">
                <a:solidFill>
                  <a:srgbClr val="FFC000"/>
                </a:solidFill>
              </a:rPr>
              <a:t>2 </a:t>
            </a:r>
            <a:r>
              <a:rPr lang="en-US" altLang="en-US" b="1" dirty="0" smtClean="0">
                <a:latin typeface="Comic Sans MS" pitchFamily="66" charset="0"/>
              </a:rPr>
              <a:t/>
            </a:r>
            <a:br>
              <a:rPr lang="en-US" altLang="en-US" b="1" dirty="0" smtClean="0">
                <a:latin typeface="Comic Sans MS" pitchFamily="66" charset="0"/>
              </a:rPr>
            </a:br>
            <a:endParaRPr lang="en-US" altLang="en-US" b="1" dirty="0" smtClean="0">
              <a:latin typeface="Comic Sans MS" pitchFamily="66" charset="0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sz="2800" dirty="0" smtClean="0"/>
              <a:t>Most oxygen is transported by </a:t>
            </a:r>
            <a:r>
              <a:rPr lang="en-US" sz="2800" dirty="0" smtClean="0">
                <a:solidFill>
                  <a:srgbClr val="FF00FF"/>
                </a:solidFill>
              </a:rPr>
              <a:t>hemoglobin </a:t>
            </a:r>
            <a:r>
              <a:rPr lang="en-US" sz="2800" dirty="0" smtClean="0"/>
              <a:t>(red pigment protein in erythrocytes).</a:t>
            </a:r>
          </a:p>
          <a:p>
            <a:r>
              <a:rPr lang="en-US" sz="2800" dirty="0" smtClean="0"/>
              <a:t>Oxygen combines with hemoglobin to form </a:t>
            </a:r>
            <a:r>
              <a:rPr lang="en-US" sz="2800" dirty="0" err="1" smtClean="0">
                <a:solidFill>
                  <a:srgbClr val="FF00FF"/>
                </a:solidFill>
              </a:rPr>
              <a:t>oxyhemoglobin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 smtClean="0"/>
              <a:t>		</a:t>
            </a:r>
            <a:r>
              <a:rPr lang="en-US" sz="2800" dirty="0" err="1" smtClean="0">
                <a:solidFill>
                  <a:srgbClr val="FF0000"/>
                </a:solidFill>
              </a:rPr>
              <a:t>Hb</a:t>
            </a:r>
            <a:r>
              <a:rPr lang="en-US" sz="2800" dirty="0" smtClean="0"/>
              <a:t>		+	</a:t>
            </a:r>
            <a:r>
              <a:rPr lang="en-US" sz="2800" dirty="0" smtClean="0">
                <a:solidFill>
                  <a:srgbClr val="FFC000"/>
                </a:solidFill>
              </a:rPr>
              <a:t>O</a:t>
            </a:r>
            <a:r>
              <a:rPr lang="en-US" sz="2800" baseline="-25000" dirty="0" smtClean="0">
                <a:solidFill>
                  <a:srgbClr val="FFC000"/>
                </a:solidFill>
              </a:rPr>
              <a:t>2</a:t>
            </a:r>
            <a:r>
              <a:rPr lang="en-US" sz="2800" dirty="0" smtClean="0"/>
              <a:t> 	=	</a:t>
            </a:r>
            <a:r>
              <a:rPr lang="en-US" sz="2800" dirty="0" smtClean="0">
                <a:solidFill>
                  <a:srgbClr val="FF00FF"/>
                </a:solidFill>
              </a:rPr>
              <a:t>HbO</a:t>
            </a:r>
            <a:r>
              <a:rPr lang="en-US" sz="2800" baseline="-25000" dirty="0" smtClean="0">
                <a:solidFill>
                  <a:srgbClr val="FF00FF"/>
                </a:solidFill>
              </a:rPr>
              <a:t>2</a:t>
            </a:r>
            <a:endParaRPr lang="en-US" sz="2800" dirty="0" smtClean="0">
              <a:solidFill>
                <a:srgbClr val="FF00FF"/>
              </a:solidFill>
            </a:endParaRPr>
          </a:p>
          <a:p>
            <a:pPr>
              <a:buNone/>
            </a:pPr>
            <a:r>
              <a:rPr lang="en-US" sz="2800" dirty="0" smtClean="0"/>
              <a:t>   </a:t>
            </a:r>
            <a:r>
              <a:rPr lang="en-US" sz="2800" dirty="0" smtClean="0">
                <a:solidFill>
                  <a:srgbClr val="FF0000"/>
                </a:solidFill>
              </a:rPr>
              <a:t>Hemoglobin</a:t>
            </a:r>
            <a:r>
              <a:rPr lang="en-US" sz="2800" dirty="0" smtClean="0"/>
              <a:t>	     </a:t>
            </a:r>
            <a:r>
              <a:rPr lang="en-US" sz="2800" dirty="0" smtClean="0">
                <a:solidFill>
                  <a:srgbClr val="FFC000"/>
                </a:solidFill>
              </a:rPr>
              <a:t>Oxygen</a:t>
            </a:r>
            <a:r>
              <a:rPr lang="en-US" sz="2800" dirty="0" smtClean="0"/>
              <a:t>      </a:t>
            </a:r>
            <a:r>
              <a:rPr lang="en-US" sz="2800" dirty="0" err="1" smtClean="0">
                <a:solidFill>
                  <a:srgbClr val="FF00FF"/>
                </a:solidFill>
              </a:rPr>
              <a:t>Oxyhemoglobin</a:t>
            </a:r>
            <a:endParaRPr lang="en-US" sz="2800" dirty="0" smtClean="0">
              <a:solidFill>
                <a:srgbClr val="FF00FF"/>
              </a:solidFill>
            </a:endParaRPr>
          </a:p>
          <a:p>
            <a:r>
              <a:rPr lang="en-US" sz="2800" dirty="0" smtClean="0"/>
              <a:t>A small amount of oxygen is transported in solution in the </a:t>
            </a:r>
            <a:r>
              <a:rPr lang="en-US" sz="2800" dirty="0" smtClean="0">
                <a:solidFill>
                  <a:srgbClr val="FF00FF"/>
                </a:solidFill>
              </a:rPr>
              <a:t>blood plasma.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 marL="711200" indent="-711200" eaLnBrk="1" hangingPunct="1"/>
            <a:endParaRPr lang="en-US" altLang="en-US" sz="28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226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Cj028710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17600" indent="-1117600"/>
            <a:r>
              <a:rPr lang="en-US" altLang="en-US" sz="4000" b="1" dirty="0" smtClean="0"/>
              <a:t/>
            </a:r>
            <a:br>
              <a:rPr lang="en-US" altLang="en-US" sz="4000" b="1" dirty="0" smtClean="0"/>
            </a:br>
            <a:r>
              <a:rPr lang="en-US" altLang="en-US" sz="4000" b="1" dirty="0" smtClean="0"/>
              <a:t> </a:t>
            </a:r>
            <a:r>
              <a:rPr lang="en-US" altLang="en-US" sz="4000" b="1" dirty="0" smtClean="0">
                <a:latin typeface="Comic Sans MS" pitchFamily="66" charset="0"/>
              </a:rPr>
              <a:t> </a:t>
            </a:r>
            <a:r>
              <a:rPr lang="en-US" altLang="en-US" sz="4000" b="1" dirty="0" smtClean="0">
                <a:latin typeface="Comic Sans MS" pitchFamily="66" charset="0"/>
              </a:rPr>
              <a:t>Exchange</a:t>
            </a:r>
            <a:r>
              <a:rPr lang="en-US" altLang="en-US" b="1" dirty="0" smtClean="0">
                <a:latin typeface="Comic Sans MS" pitchFamily="66" charset="0"/>
              </a:rPr>
              <a:t> </a:t>
            </a:r>
            <a:r>
              <a:rPr lang="en-US" altLang="en-US" b="1" dirty="0" smtClean="0">
                <a:latin typeface="Comic Sans MS" pitchFamily="66" charset="0"/>
              </a:rPr>
              <a:t>of gases-</a:t>
            </a:r>
            <a:r>
              <a:rPr lang="en-US" sz="4400" dirty="0" smtClean="0"/>
              <a:t> CO</a:t>
            </a:r>
            <a:r>
              <a:rPr lang="en-US" sz="4400" baseline="-25000" dirty="0" smtClean="0"/>
              <a:t>2 </a:t>
            </a:r>
            <a:r>
              <a:rPr lang="en-US" altLang="en-US" b="1" dirty="0" smtClean="0">
                <a:latin typeface="Comic Sans MS" pitchFamily="66" charset="0"/>
              </a:rPr>
              <a:t/>
            </a:r>
            <a:br>
              <a:rPr lang="en-US" altLang="en-US" b="1" dirty="0" smtClean="0">
                <a:latin typeface="Comic Sans MS" pitchFamily="66" charset="0"/>
              </a:rPr>
            </a:br>
            <a:endParaRPr lang="en-US" altLang="en-US" b="1" dirty="0" smtClean="0">
              <a:latin typeface="Comic Sans MS" pitchFamily="66" charset="0"/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92D050"/>
                </a:solidFill>
              </a:rPr>
              <a:t>small amount </a:t>
            </a:r>
            <a:r>
              <a:rPr lang="en-US" sz="2800" dirty="0" smtClean="0"/>
              <a:t>of carbon dioxide is transported by the Hemoglobin molecules in the form of </a:t>
            </a:r>
            <a:r>
              <a:rPr lang="en-US" sz="2800" b="1" dirty="0" err="1" smtClean="0">
                <a:solidFill>
                  <a:srgbClr val="FF00FF"/>
                </a:solidFill>
              </a:rPr>
              <a:t>carbaminohemoglobin</a:t>
            </a:r>
            <a:r>
              <a:rPr lang="en-US" sz="2800" b="1" dirty="0" smtClean="0">
                <a:solidFill>
                  <a:srgbClr val="FF00FF"/>
                </a:solidFill>
              </a:rPr>
              <a:t>  </a:t>
            </a:r>
            <a:r>
              <a:rPr lang="en-US" sz="2800" b="1" dirty="0" smtClean="0"/>
              <a:t>(</a:t>
            </a:r>
            <a:r>
              <a:rPr lang="en-US" sz="2800" dirty="0" smtClean="0"/>
              <a:t>HbCO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).</a:t>
            </a:r>
          </a:p>
          <a:p>
            <a:pPr>
              <a:buNone/>
            </a:pPr>
            <a:r>
              <a:rPr lang="en-US" sz="2800" dirty="0" smtClean="0"/>
              <a:t>		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 + </a:t>
            </a:r>
            <a:r>
              <a:rPr lang="en-US" sz="2800" dirty="0" err="1" smtClean="0"/>
              <a:t>Hb</a:t>
            </a:r>
            <a:r>
              <a:rPr lang="en-US" sz="2800" dirty="0" smtClean="0"/>
              <a:t>   =   HbCO</a:t>
            </a:r>
            <a:r>
              <a:rPr lang="en-US" sz="2800" baseline="-25000" dirty="0" smtClean="0"/>
              <a:t>2 </a:t>
            </a:r>
          </a:p>
          <a:p>
            <a:r>
              <a:rPr lang="en-US" sz="2800" dirty="0" smtClean="0"/>
              <a:t>The higher the amount of hydrogen ions in the blood the lower the </a:t>
            </a:r>
            <a:r>
              <a:rPr lang="en-US" sz="2800" dirty="0" err="1" smtClean="0"/>
              <a:t>pH.</a:t>
            </a:r>
            <a:r>
              <a:rPr lang="en-US" sz="2800" dirty="0" smtClean="0"/>
              <a:t> </a:t>
            </a:r>
            <a:r>
              <a:rPr lang="en-US" sz="2800" dirty="0" err="1" smtClean="0"/>
              <a:t>Therefor</a:t>
            </a:r>
            <a:r>
              <a:rPr lang="en-US" sz="2800" dirty="0" smtClean="0"/>
              <a:t> hydrogen ions bond with the </a:t>
            </a:r>
            <a:r>
              <a:rPr lang="en-US" sz="2800" dirty="0" err="1" smtClean="0"/>
              <a:t>globin</a:t>
            </a:r>
            <a:r>
              <a:rPr lang="en-US" sz="2800" dirty="0" smtClean="0"/>
              <a:t> part of </a:t>
            </a:r>
            <a:r>
              <a:rPr lang="en-US" sz="2800" dirty="0" err="1" smtClean="0"/>
              <a:t>Hb</a:t>
            </a:r>
            <a:r>
              <a:rPr lang="en-US" sz="2800" dirty="0" smtClean="0"/>
              <a:t> to keep the pH normal in the blood.</a:t>
            </a:r>
          </a:p>
          <a:p>
            <a:pPr marL="711200" indent="-711200" eaLnBrk="1" hangingPunct="1"/>
            <a:endParaRPr lang="en-US" altLang="en-US" sz="28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226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Cj028710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smtClean="0"/>
              <a:t/>
            </a:r>
            <a:br>
              <a:rPr lang="en-US" altLang="en-US" sz="4000" b="1" smtClean="0"/>
            </a:br>
            <a:r>
              <a:rPr lang="en-US" altLang="en-US" sz="4000" b="1" smtClean="0">
                <a:latin typeface="Comic Sans MS" pitchFamily="66" charset="0"/>
              </a:rPr>
              <a:t>Functions of the Respiratory System</a:t>
            </a:r>
            <a:br>
              <a:rPr lang="en-US" altLang="en-US" sz="4000" b="1" smtClean="0">
                <a:latin typeface="Comic Sans MS" pitchFamily="66" charset="0"/>
              </a:rPr>
            </a:br>
            <a:endParaRPr lang="en-US" altLang="en-US" sz="4000" b="1" smtClean="0">
              <a:latin typeface="Comic Sans MS" pitchFamily="66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 eaLnBrk="1" hangingPunct="1">
              <a:buFont typeface="Wingdings" pitchFamily="2" charset="2"/>
              <a:buChar char="v"/>
            </a:pPr>
            <a:r>
              <a:rPr lang="en-US" altLang="en-US" sz="3600" smtClean="0">
                <a:latin typeface="Comic Sans MS" pitchFamily="66" charset="0"/>
              </a:rPr>
              <a:t>Air Distributor</a:t>
            </a:r>
          </a:p>
          <a:p>
            <a:pPr marL="990600" lvl="1" indent="-533400" eaLnBrk="1" hangingPunct="1">
              <a:buFont typeface="Wingdings" pitchFamily="2" charset="2"/>
              <a:buChar char="v"/>
            </a:pPr>
            <a:r>
              <a:rPr lang="en-US" altLang="en-US" sz="3600" smtClean="0">
                <a:latin typeface="Comic Sans MS" pitchFamily="66" charset="0"/>
              </a:rPr>
              <a:t>Gas exchanger </a:t>
            </a:r>
          </a:p>
          <a:p>
            <a:pPr marL="990600" lvl="1" indent="-533400" eaLnBrk="1" hangingPunct="1">
              <a:buFont typeface="Wingdings" pitchFamily="2" charset="2"/>
              <a:buChar char="v"/>
            </a:pPr>
            <a:r>
              <a:rPr lang="en-US" altLang="en-US" sz="3600" smtClean="0">
                <a:latin typeface="Comic Sans MS" pitchFamily="66" charset="0"/>
              </a:rPr>
              <a:t>Filters, warms, and humidifies air</a:t>
            </a:r>
          </a:p>
          <a:p>
            <a:pPr marL="990600" lvl="1" indent="-533400" eaLnBrk="1" hangingPunct="1">
              <a:buFont typeface="Wingdings" pitchFamily="2" charset="2"/>
              <a:buChar char="v"/>
            </a:pPr>
            <a:r>
              <a:rPr lang="en-US" altLang="en-US" sz="3600" smtClean="0">
                <a:latin typeface="Comic Sans MS" pitchFamily="66" charset="0"/>
              </a:rPr>
              <a:t>Influences speech</a:t>
            </a:r>
          </a:p>
          <a:p>
            <a:pPr marL="990600" lvl="1" indent="-533400" eaLnBrk="1" hangingPunct="1">
              <a:buFont typeface="Wingdings" pitchFamily="2" charset="2"/>
              <a:buChar char="v"/>
            </a:pPr>
            <a:r>
              <a:rPr lang="en-US" altLang="en-US" sz="3600" smtClean="0">
                <a:latin typeface="Comic Sans MS" pitchFamily="66" charset="0"/>
              </a:rPr>
              <a:t>Allows for sense of smell</a:t>
            </a:r>
          </a:p>
        </p:txBody>
      </p:sp>
    </p:spTree>
    <p:extLst>
      <p:ext uri="{BB962C8B-B14F-4D97-AF65-F5344CB8AC3E}">
        <p14:creationId xmlns="" xmlns:p14="http://schemas.microsoft.com/office/powerpoint/2010/main" val="21657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Review Questions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1 Which of the following is not a function of the respiratory system?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A. influence speech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B. Distribution of oxygen to cells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C. Filtration of air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D. Warming of air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5638800" y="4495800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/>
              <a:t>B</a:t>
            </a:r>
          </a:p>
        </p:txBody>
      </p:sp>
    </p:spTree>
    <p:extLst>
      <p:ext uri="{BB962C8B-B14F-4D97-AF65-F5344CB8AC3E}">
        <p14:creationId xmlns="" xmlns:p14="http://schemas.microsoft.com/office/powerpoint/2010/main" val="320715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Cj028710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/>
              <a:t/>
            </a:r>
            <a:br>
              <a:rPr lang="en-US" altLang="en-US" sz="4000" b="1" dirty="0" smtClean="0"/>
            </a:br>
            <a:r>
              <a:rPr lang="en-US" altLang="en-US" sz="4000" dirty="0" smtClean="0">
                <a:latin typeface="Comic Sans MS" pitchFamily="66" charset="0"/>
              </a:rPr>
              <a:t>Breathing</a:t>
            </a:r>
            <a:r>
              <a:rPr lang="en-US" altLang="en-US" sz="4000" b="1" dirty="0" smtClean="0">
                <a:latin typeface="Comic Sans MS" pitchFamily="66" charset="0"/>
              </a:rPr>
              <a:t/>
            </a:r>
            <a:br>
              <a:rPr lang="en-US" altLang="en-US" sz="4000" b="1" dirty="0" smtClean="0">
                <a:latin typeface="Comic Sans MS" pitchFamily="66" charset="0"/>
              </a:rPr>
            </a:br>
            <a:endParaRPr lang="en-US" altLang="en-US" sz="4000" b="1" dirty="0" smtClean="0">
              <a:latin typeface="Comic Sans MS" pitchFamily="66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smtClean="0"/>
              <a:t>Sequence of events that results in </a:t>
            </a:r>
            <a:r>
              <a:rPr lang="en-US" sz="2800" smtClean="0">
                <a:solidFill>
                  <a:srgbClr val="FF0000"/>
                </a:solidFill>
              </a:rPr>
              <a:t>gas exchange</a:t>
            </a:r>
            <a:r>
              <a:rPr lang="en-US" sz="2800" smtClean="0"/>
              <a:t>.</a:t>
            </a:r>
          </a:p>
          <a:p>
            <a:r>
              <a:rPr lang="en-US" sz="2800" smtClean="0"/>
              <a:t>In terrestrial  vertebrates it includes 3 steps:</a:t>
            </a:r>
          </a:p>
          <a:p>
            <a:pPr>
              <a:buNone/>
            </a:pPr>
            <a:r>
              <a:rPr lang="en-US" sz="2800" smtClean="0"/>
              <a:t>		1.	</a:t>
            </a:r>
            <a:r>
              <a:rPr lang="en-US" sz="2800" smtClean="0">
                <a:solidFill>
                  <a:srgbClr val="00B050"/>
                </a:solidFill>
              </a:rPr>
              <a:t>Ventilation</a:t>
            </a:r>
            <a:r>
              <a:rPr lang="en-US" sz="2800" smtClean="0"/>
              <a:t>: Inspiration and </a:t>
            </a:r>
          </a:p>
          <a:p>
            <a:pPr>
              <a:buNone/>
            </a:pPr>
            <a:r>
              <a:rPr lang="en-US" sz="2800" smtClean="0"/>
              <a:t>                expiration.</a:t>
            </a:r>
          </a:p>
          <a:p>
            <a:pPr>
              <a:buNone/>
            </a:pPr>
            <a:r>
              <a:rPr lang="en-US" sz="2800" smtClean="0"/>
              <a:t>		2.	</a:t>
            </a:r>
            <a:r>
              <a:rPr lang="en-US" sz="2800" smtClean="0">
                <a:solidFill>
                  <a:srgbClr val="FF0000"/>
                </a:solidFill>
              </a:rPr>
              <a:t>External respiration</a:t>
            </a:r>
            <a:r>
              <a:rPr lang="en-US" sz="2800" smtClean="0"/>
              <a:t>: Gas exchange </a:t>
            </a:r>
          </a:p>
          <a:p>
            <a:pPr>
              <a:buNone/>
            </a:pPr>
            <a:r>
              <a:rPr lang="en-US" sz="2800" smtClean="0"/>
              <a:t>                between </a:t>
            </a:r>
            <a:r>
              <a:rPr lang="en-US" sz="2800" smtClean="0">
                <a:solidFill>
                  <a:srgbClr val="FF0000"/>
                </a:solidFill>
              </a:rPr>
              <a:t>air (in lungs</a:t>
            </a:r>
            <a:r>
              <a:rPr lang="en-US" sz="2800" smtClean="0"/>
              <a:t>) and </a:t>
            </a:r>
            <a:r>
              <a:rPr lang="en-US" sz="2800" smtClean="0">
                <a:solidFill>
                  <a:srgbClr val="FF0000"/>
                </a:solidFill>
              </a:rPr>
              <a:t>blood</a:t>
            </a:r>
            <a:r>
              <a:rPr lang="en-US" sz="2800" smtClean="0"/>
              <a:t>. </a:t>
            </a:r>
          </a:p>
          <a:p>
            <a:pPr>
              <a:buNone/>
            </a:pPr>
            <a:r>
              <a:rPr lang="en-US" sz="2800" smtClean="0"/>
              <a:t>                Blood then transport Oxygen to the</a:t>
            </a:r>
          </a:p>
          <a:p>
            <a:pPr>
              <a:buNone/>
            </a:pPr>
            <a:r>
              <a:rPr lang="en-US" sz="2800" smtClean="0"/>
              <a:t>                body tissue cells.</a:t>
            </a:r>
          </a:p>
          <a:p>
            <a:pPr>
              <a:buNone/>
            </a:pPr>
            <a:r>
              <a:rPr lang="en-US" sz="2800" smtClean="0"/>
              <a:t>		3.	</a:t>
            </a:r>
            <a:r>
              <a:rPr lang="en-US" sz="2800" smtClean="0">
                <a:solidFill>
                  <a:srgbClr val="0070C0"/>
                </a:solidFill>
              </a:rPr>
              <a:t>Internal respiration</a:t>
            </a:r>
            <a:r>
              <a:rPr lang="en-US" sz="2800" smtClean="0"/>
              <a:t>: Gas exchange </a:t>
            </a:r>
          </a:p>
          <a:p>
            <a:pPr>
              <a:buNone/>
            </a:pPr>
            <a:r>
              <a:rPr lang="en-US" sz="2800" smtClean="0"/>
              <a:t>                between </a:t>
            </a:r>
            <a:r>
              <a:rPr lang="en-US" sz="2800" smtClean="0">
                <a:solidFill>
                  <a:srgbClr val="0070C0"/>
                </a:solidFill>
              </a:rPr>
              <a:t>blood</a:t>
            </a:r>
            <a:r>
              <a:rPr lang="en-US" sz="2800" smtClean="0"/>
              <a:t> and </a:t>
            </a:r>
            <a:r>
              <a:rPr lang="en-US" sz="2800" smtClean="0">
                <a:solidFill>
                  <a:srgbClr val="0070C0"/>
                </a:solidFill>
              </a:rPr>
              <a:t>tissue fluid</a:t>
            </a:r>
            <a:r>
              <a:rPr lang="en-US" sz="2800" smtClean="0"/>
              <a:t>. </a:t>
            </a:r>
          </a:p>
          <a:p>
            <a:pPr>
              <a:buNone/>
            </a:pPr>
            <a:r>
              <a:rPr lang="en-US" sz="2800" smtClean="0"/>
              <a:t>                Blood then transports carbon </a:t>
            </a:r>
          </a:p>
          <a:p>
            <a:pPr>
              <a:buNone/>
            </a:pPr>
            <a:r>
              <a:rPr lang="en-US" sz="2800" smtClean="0"/>
              <a:t>                dioxide to the lungs.</a:t>
            </a:r>
          </a:p>
          <a:p>
            <a:pP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1657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2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mtClean="0"/>
              <a:t>The common name for the trachea is _______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447800" y="3429000"/>
            <a:ext cx="594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Windpipe</a:t>
            </a:r>
          </a:p>
        </p:txBody>
      </p:sp>
    </p:spTree>
    <p:extLst>
      <p:ext uri="{BB962C8B-B14F-4D97-AF65-F5344CB8AC3E}">
        <p14:creationId xmlns="" xmlns:p14="http://schemas.microsoft.com/office/powerpoint/2010/main" val="88130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3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structure known as the Adam’s Apple located in neck is the _____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362200" y="3200400"/>
            <a:ext cx="449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/>
              <a:t>Thyroid Cartilage</a:t>
            </a:r>
          </a:p>
        </p:txBody>
      </p:sp>
    </p:spTree>
    <p:extLst>
      <p:ext uri="{BB962C8B-B14F-4D97-AF65-F5344CB8AC3E}">
        <p14:creationId xmlns="" xmlns:p14="http://schemas.microsoft.com/office/powerpoint/2010/main" val="307378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4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smtClean="0"/>
              <a:t>The smallest branches of the bronchial tree are the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n-US" altLang="en-US" smtClean="0"/>
              <a:t>Primary bronchi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n-US" altLang="en-US" smtClean="0"/>
              <a:t>Secondary bronchi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n-US" altLang="en-US" smtClean="0"/>
              <a:t>Tertiary bronchi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n-US" altLang="en-US" smtClean="0"/>
              <a:t>Bronchioles</a:t>
            </a:r>
          </a:p>
          <a:p>
            <a:pPr marL="609600" indent="-609600" eaLnBrk="1" hangingPunct="1">
              <a:buFontTx/>
              <a:buAutoNum type="alphaLcPeriod"/>
            </a:pPr>
            <a:endParaRPr lang="en-US" altLang="en-US" smtClean="0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5715000" y="3886200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/>
              <a:t>D</a:t>
            </a:r>
          </a:p>
        </p:txBody>
      </p:sp>
    </p:spTree>
    <p:extLst>
      <p:ext uri="{BB962C8B-B14F-4D97-AF65-F5344CB8AC3E}">
        <p14:creationId xmlns="" xmlns:p14="http://schemas.microsoft.com/office/powerpoint/2010/main" val="261070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5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smtClean="0"/>
              <a:t>The flap or opening to the trachea is the 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n-US" altLang="en-US" smtClean="0"/>
              <a:t>Larynx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n-US" altLang="en-US" smtClean="0"/>
              <a:t>Pharynx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n-US" altLang="en-US" smtClean="0"/>
              <a:t>Epiglottis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n-US" altLang="en-US" smtClean="0"/>
              <a:t>Vocal cords</a:t>
            </a:r>
          </a:p>
        </p:txBody>
      </p:sp>
    </p:spTree>
    <p:extLst>
      <p:ext uri="{BB962C8B-B14F-4D97-AF65-F5344CB8AC3E}">
        <p14:creationId xmlns="" xmlns:p14="http://schemas.microsoft.com/office/powerpoint/2010/main" val="139476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6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structure that separates the right and left nasal cavities is the ____________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667000" y="3886200"/>
            <a:ext cx="358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Septum</a:t>
            </a:r>
          </a:p>
        </p:txBody>
      </p:sp>
    </p:spTree>
    <p:extLst>
      <p:ext uri="{BB962C8B-B14F-4D97-AF65-F5344CB8AC3E}">
        <p14:creationId xmlns="" xmlns:p14="http://schemas.microsoft.com/office/powerpoint/2010/main" val="61278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7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incorrect formation of the palantine bone during gestation is known as a __________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600200" y="4038600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/>
              <a:t>Cleft Palate</a:t>
            </a:r>
          </a:p>
        </p:txBody>
      </p:sp>
    </p:spTree>
    <p:extLst>
      <p:ext uri="{BB962C8B-B14F-4D97-AF65-F5344CB8AC3E}">
        <p14:creationId xmlns="" xmlns:p14="http://schemas.microsoft.com/office/powerpoint/2010/main" val="94268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3200400" y="990600"/>
            <a:ext cx="441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b="1"/>
              <a:t>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676400"/>
            <a:ext cx="6981825" cy="3970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atin typeface="Arial" charset="0"/>
              </a:rPr>
              <a:t>During inspiration which of the</a:t>
            </a:r>
          </a:p>
          <a:p>
            <a:pPr>
              <a:defRPr/>
            </a:pPr>
            <a:r>
              <a:rPr lang="en-US" sz="3600" b="1" dirty="0">
                <a:latin typeface="Arial" charset="0"/>
              </a:rPr>
              <a:t>following does not occur?</a:t>
            </a:r>
          </a:p>
          <a:p>
            <a:pPr>
              <a:defRPr/>
            </a:pPr>
            <a:endParaRPr lang="en-US" sz="3600" b="1" dirty="0">
              <a:latin typeface="Arial" charset="0"/>
            </a:endParaRPr>
          </a:p>
          <a:p>
            <a:pPr marL="742950" indent="-742950">
              <a:buFontTx/>
              <a:buAutoNum type="alphaUcPeriod"/>
              <a:defRPr/>
            </a:pPr>
            <a:r>
              <a:rPr lang="en-US" sz="3600" b="1" dirty="0">
                <a:latin typeface="Arial" charset="0"/>
              </a:rPr>
              <a:t>Diaphragm contracts</a:t>
            </a:r>
          </a:p>
          <a:p>
            <a:pPr marL="742950" indent="-742950">
              <a:buFontTx/>
              <a:buAutoNum type="alphaUcPeriod"/>
              <a:defRPr/>
            </a:pPr>
            <a:r>
              <a:rPr lang="en-US" sz="3600" b="1" dirty="0">
                <a:latin typeface="Arial" charset="0"/>
              </a:rPr>
              <a:t>Intercostals relax</a:t>
            </a:r>
          </a:p>
          <a:p>
            <a:pPr marL="742950" indent="-742950">
              <a:buFontTx/>
              <a:buAutoNum type="alphaUcPeriod"/>
              <a:defRPr/>
            </a:pPr>
            <a:r>
              <a:rPr lang="en-US" sz="3600" b="1" dirty="0">
                <a:latin typeface="Arial" charset="0"/>
              </a:rPr>
              <a:t>Diaphragm flattens</a:t>
            </a:r>
          </a:p>
          <a:p>
            <a:pPr marL="742950" indent="-742950">
              <a:buFontTx/>
              <a:buAutoNum type="alphaUcPeriod"/>
              <a:defRPr/>
            </a:pPr>
            <a:r>
              <a:rPr lang="en-US" sz="3600" b="1" dirty="0">
                <a:latin typeface="Arial" charset="0"/>
              </a:rPr>
              <a:t>Size of thorax increases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010400" y="365760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/>
              <a:t>B</a:t>
            </a:r>
          </a:p>
        </p:txBody>
      </p:sp>
    </p:spTree>
    <p:extLst>
      <p:ext uri="{BB962C8B-B14F-4D97-AF65-F5344CB8AC3E}">
        <p14:creationId xmlns="" xmlns:p14="http://schemas.microsoft.com/office/powerpoint/2010/main" val="261321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048000" y="914400"/>
            <a:ext cx="38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/>
              <a:t>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524000"/>
            <a:ext cx="7602538" cy="3540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latin typeface="Arial" charset="0"/>
              </a:rPr>
              <a:t>Which of the following activities is the</a:t>
            </a:r>
          </a:p>
          <a:p>
            <a:pPr>
              <a:defRPr/>
            </a:pPr>
            <a:r>
              <a:rPr lang="en-US" sz="3200" b="1" dirty="0">
                <a:latin typeface="Arial" charset="0"/>
              </a:rPr>
              <a:t>best analogy of respiration?</a:t>
            </a:r>
          </a:p>
          <a:p>
            <a:pPr>
              <a:defRPr/>
            </a:pPr>
            <a:endParaRPr lang="en-US" sz="3200" dirty="0">
              <a:latin typeface="Arial" charset="0"/>
            </a:endParaRPr>
          </a:p>
          <a:p>
            <a:pPr marL="514350" indent="-514350">
              <a:buFontTx/>
              <a:buAutoNum type="alphaUcPeriod"/>
              <a:defRPr/>
            </a:pPr>
            <a:r>
              <a:rPr lang="en-US" sz="3200" b="1" dirty="0">
                <a:latin typeface="Arial" charset="0"/>
              </a:rPr>
              <a:t>Exchanging gifts</a:t>
            </a:r>
          </a:p>
          <a:p>
            <a:pPr marL="514350" indent="-514350">
              <a:buFontTx/>
              <a:buAutoNum type="alphaUcPeriod"/>
              <a:defRPr/>
            </a:pPr>
            <a:r>
              <a:rPr lang="en-US" sz="3200" b="1" dirty="0">
                <a:latin typeface="Arial" charset="0"/>
              </a:rPr>
              <a:t>Giving a gift</a:t>
            </a:r>
          </a:p>
          <a:p>
            <a:pPr marL="514350" indent="-514350">
              <a:buFontTx/>
              <a:buAutoNum type="alphaUcPeriod"/>
              <a:defRPr/>
            </a:pPr>
            <a:r>
              <a:rPr lang="en-US" sz="3200" b="1" dirty="0">
                <a:latin typeface="Arial" charset="0"/>
              </a:rPr>
              <a:t>Receiving a gift</a:t>
            </a:r>
          </a:p>
          <a:p>
            <a:pPr marL="514350" indent="-514350">
              <a:buFontTx/>
              <a:buAutoNum type="alphaUcPeriod"/>
              <a:defRPr/>
            </a:pPr>
            <a:r>
              <a:rPr lang="en-US" sz="3200" b="1" dirty="0">
                <a:latin typeface="Arial" charset="0"/>
              </a:rPr>
              <a:t>Sitting in a chair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638800" y="327660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/>
              <a:t>A</a:t>
            </a:r>
          </a:p>
        </p:txBody>
      </p:sp>
    </p:spTree>
    <p:extLst>
      <p:ext uri="{BB962C8B-B14F-4D97-AF65-F5344CB8AC3E}">
        <p14:creationId xmlns="" xmlns:p14="http://schemas.microsoft.com/office/powerpoint/2010/main" val="4967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667000" y="838200"/>
            <a:ext cx="639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/>
              <a:t>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1828800"/>
            <a:ext cx="7519988" cy="3970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latin typeface="Arial" charset="0"/>
              </a:rPr>
              <a:t>Air is forced into the lungs by the</a:t>
            </a:r>
          </a:p>
          <a:p>
            <a:pPr>
              <a:defRPr/>
            </a:pPr>
            <a:r>
              <a:rPr lang="en-US" sz="3600" b="1" dirty="0">
                <a:latin typeface="Arial" charset="0"/>
              </a:rPr>
              <a:t>contraction of the…</a:t>
            </a:r>
          </a:p>
          <a:p>
            <a:pPr>
              <a:defRPr/>
            </a:pPr>
            <a:endParaRPr lang="en-US" sz="3600" b="1" dirty="0">
              <a:latin typeface="Arial" charset="0"/>
            </a:endParaRPr>
          </a:p>
          <a:p>
            <a:pPr marL="742950" indent="-742950">
              <a:buFontTx/>
              <a:buAutoNum type="alphaUcPeriod"/>
              <a:defRPr/>
            </a:pPr>
            <a:r>
              <a:rPr lang="en-US" sz="3600" b="1" dirty="0">
                <a:latin typeface="Arial" charset="0"/>
              </a:rPr>
              <a:t>Alveoli</a:t>
            </a:r>
          </a:p>
          <a:p>
            <a:pPr marL="742950" indent="-742950">
              <a:buFontTx/>
              <a:buAutoNum type="alphaUcPeriod"/>
              <a:defRPr/>
            </a:pPr>
            <a:r>
              <a:rPr lang="en-US" sz="3600" b="1" dirty="0">
                <a:latin typeface="Arial" charset="0"/>
              </a:rPr>
              <a:t>Bronchioles</a:t>
            </a:r>
          </a:p>
          <a:p>
            <a:pPr marL="742950" indent="-742950">
              <a:buFontTx/>
              <a:buAutoNum type="alphaUcPeriod"/>
              <a:defRPr/>
            </a:pPr>
            <a:r>
              <a:rPr lang="en-US" sz="3600" b="1" dirty="0">
                <a:latin typeface="Arial" charset="0"/>
              </a:rPr>
              <a:t>Diaphragm</a:t>
            </a:r>
          </a:p>
          <a:p>
            <a:pPr marL="742950" indent="-742950">
              <a:buFontTx/>
              <a:buAutoNum type="alphaUcPeriod"/>
              <a:defRPr/>
            </a:pPr>
            <a:r>
              <a:rPr lang="en-US" sz="3600" b="1" dirty="0">
                <a:latin typeface="Arial" charset="0"/>
              </a:rPr>
              <a:t>Heart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67400" y="3810000"/>
            <a:ext cx="517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b="1"/>
              <a:t>C</a:t>
            </a:r>
          </a:p>
        </p:txBody>
      </p:sp>
    </p:spTree>
    <p:extLst>
      <p:ext uri="{BB962C8B-B14F-4D97-AF65-F5344CB8AC3E}">
        <p14:creationId xmlns="" xmlns:p14="http://schemas.microsoft.com/office/powerpoint/2010/main" val="153666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Cj028710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/>
              <a:t/>
            </a:r>
            <a:br>
              <a:rPr lang="en-US" altLang="en-US" sz="4000" b="1" dirty="0" smtClean="0"/>
            </a:br>
            <a:r>
              <a:rPr lang="en-US" altLang="en-US" sz="4000" b="1" dirty="0" err="1" smtClean="0">
                <a:latin typeface="Comic Sans MS" pitchFamily="66" charset="0"/>
              </a:rPr>
              <a:t>Respiraton</a:t>
            </a:r>
            <a:r>
              <a:rPr lang="en-US" altLang="en-US" sz="4000" b="1" dirty="0" smtClean="0">
                <a:latin typeface="Comic Sans MS" pitchFamily="66" charset="0"/>
              </a:rPr>
              <a:t/>
            </a:r>
            <a:br>
              <a:rPr lang="en-US" altLang="en-US" sz="4000" b="1" dirty="0" smtClean="0">
                <a:latin typeface="Comic Sans MS" pitchFamily="66" charset="0"/>
              </a:rPr>
            </a:br>
            <a:endParaRPr lang="en-US" altLang="en-US" sz="4000" b="1" dirty="0" smtClean="0">
              <a:latin typeface="Comic Sans MS" pitchFamily="66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2800" dirty="0" smtClean="0"/>
              <a:t>Break down of glucose into </a:t>
            </a:r>
            <a:r>
              <a:rPr lang="en-US" sz="2800" dirty="0" err="1" smtClean="0"/>
              <a:t>carbondioxide</a:t>
            </a:r>
            <a:r>
              <a:rPr lang="en-US" sz="2800" dirty="0" smtClean="0"/>
              <a:t>, water and energy in presence of various enzyme is called </a:t>
            </a:r>
            <a:r>
              <a:rPr lang="en-US" sz="2800" dirty="0" smtClean="0"/>
              <a:t>respiration</a:t>
            </a:r>
          </a:p>
          <a:p>
            <a:pPr algn="just">
              <a:buNone/>
            </a:pPr>
            <a:r>
              <a:rPr lang="en-US" sz="2800" dirty="0" smtClean="0"/>
              <a:t>		Glucose  </a:t>
            </a:r>
            <a:r>
              <a:rPr lang="en-US" sz="2800" dirty="0" smtClean="0"/>
              <a:t>+  O</a:t>
            </a:r>
            <a:r>
              <a:rPr lang="en-US" sz="2800" baseline="-25000" dirty="0" smtClean="0"/>
              <a:t>2              </a:t>
            </a:r>
            <a:r>
              <a:rPr lang="en-US" sz="2800" dirty="0" smtClean="0"/>
              <a:t>ATP  + 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 +  CO</a:t>
            </a:r>
            <a:r>
              <a:rPr lang="en-US" sz="2800" baseline="-25000" dirty="0" smtClean="0"/>
              <a:t>2</a:t>
            </a:r>
            <a:endParaRPr lang="en-US" sz="2800" dirty="0" smtClean="0"/>
          </a:p>
          <a:p>
            <a:pPr algn="just"/>
            <a:r>
              <a:rPr lang="en-US" sz="2800" dirty="0" smtClean="0"/>
              <a:t>Diverse organisms do this in different ways – some use oxygen to break-down glucose completely into carbon dioxide and water, some use other pathways that do not involve oxygen.</a:t>
            </a:r>
          </a:p>
          <a:p>
            <a:pPr algn="just"/>
            <a:r>
              <a:rPr lang="en-US" altLang="en-US" sz="2800" dirty="0" smtClean="0">
                <a:latin typeface="Comic Sans MS" pitchFamily="66" charset="0"/>
              </a:rPr>
              <a:t>It is of two types</a:t>
            </a:r>
          </a:p>
          <a:p>
            <a:pPr lvl="1" algn="just"/>
            <a:r>
              <a:rPr lang="en-US" altLang="en-US" sz="2400" dirty="0" smtClean="0">
                <a:latin typeface="Comic Sans MS" pitchFamily="66" charset="0"/>
              </a:rPr>
              <a:t>1. </a:t>
            </a:r>
            <a:r>
              <a:rPr lang="en-US" altLang="en-US" sz="2400" dirty="0" smtClean="0">
                <a:latin typeface="Comic Sans MS" pitchFamily="66" charset="0"/>
              </a:rPr>
              <a:t>Anaerobic </a:t>
            </a:r>
            <a:r>
              <a:rPr lang="en-US" altLang="en-US" sz="2400" dirty="0" smtClean="0">
                <a:latin typeface="Comic Sans MS" pitchFamily="66" charset="0"/>
              </a:rPr>
              <a:t>respiration </a:t>
            </a:r>
            <a:r>
              <a:rPr lang="en-US" altLang="en-US" sz="2400" dirty="0" smtClean="0">
                <a:latin typeface="Comic Sans MS" pitchFamily="66" charset="0"/>
              </a:rPr>
              <a:t>and </a:t>
            </a:r>
          </a:p>
          <a:p>
            <a:pPr lvl="1" algn="just"/>
            <a:r>
              <a:rPr lang="en-US" altLang="en-US" sz="2400" dirty="0" smtClean="0">
                <a:latin typeface="Comic Sans MS" pitchFamily="66" charset="0"/>
              </a:rPr>
              <a:t>2.</a:t>
            </a:r>
            <a:r>
              <a:rPr lang="en-US" altLang="en-US" sz="2400" dirty="0" smtClean="0">
                <a:latin typeface="Comic Sans MS" pitchFamily="66" charset="0"/>
              </a:rPr>
              <a:t>Aerobic </a:t>
            </a:r>
            <a:r>
              <a:rPr lang="en-US" altLang="en-US" sz="2400" dirty="0" smtClean="0">
                <a:latin typeface="Comic Sans MS" pitchFamily="66" charset="0"/>
              </a:rPr>
              <a:t>respiration</a:t>
            </a:r>
            <a:endParaRPr lang="en-US" altLang="en-US" sz="8400" dirty="0" smtClean="0">
              <a:latin typeface="Comic Sans MS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86200" y="2817812"/>
            <a:ext cx="8382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657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Cj028710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b="1" dirty="0" smtClean="0"/>
              <a:t/>
            </a:r>
            <a:br>
              <a:rPr lang="en-US" altLang="en-US" sz="4000" b="1" dirty="0" smtClean="0"/>
            </a:br>
            <a:r>
              <a:rPr lang="en-US" altLang="en-US" sz="4000" b="1" dirty="0" smtClean="0"/>
              <a:t>T</a:t>
            </a:r>
            <a:r>
              <a:rPr lang="en-US" altLang="en-US" sz="4000" dirty="0" smtClean="0"/>
              <a:t>ypes of </a:t>
            </a:r>
            <a:r>
              <a:rPr lang="en-US" altLang="en-US" sz="4000" b="1" dirty="0" smtClean="0"/>
              <a:t> </a:t>
            </a:r>
            <a:r>
              <a:rPr lang="en-US" altLang="en-US" sz="4000" b="1" dirty="0" err="1" smtClean="0">
                <a:latin typeface="Comic Sans MS" pitchFamily="66" charset="0"/>
              </a:rPr>
              <a:t>Respiraton</a:t>
            </a:r>
            <a:r>
              <a:rPr lang="en-US" altLang="en-US" sz="4000" b="1" dirty="0" smtClean="0">
                <a:latin typeface="Comic Sans MS" pitchFamily="66" charset="0"/>
              </a:rPr>
              <a:t/>
            </a:r>
            <a:br>
              <a:rPr lang="en-US" altLang="en-US" sz="4000" b="1" dirty="0" smtClean="0">
                <a:latin typeface="Comic Sans MS" pitchFamily="66" charset="0"/>
              </a:rPr>
            </a:br>
            <a:endParaRPr lang="en-US" altLang="en-US" sz="4000" b="1" dirty="0" smtClean="0">
              <a:latin typeface="Comic Sans MS" pitchFamily="66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process takes place in the absence of air (oxygen)is called anaerobic respiration.</a:t>
            </a:r>
          </a:p>
          <a:p>
            <a:r>
              <a:rPr lang="en-US" sz="2800" dirty="0" smtClean="0"/>
              <a:t>The process takes place in the presence of air (oxygen) is called aerobic respiration.</a:t>
            </a:r>
          </a:p>
          <a:p>
            <a:r>
              <a:rPr lang="en-US" sz="2800" dirty="0" smtClean="0"/>
              <a:t>In all cases, the first step is the break-down of glucose, a six-carbon molecule, into a three-carbon molecule called </a:t>
            </a:r>
            <a:r>
              <a:rPr lang="en-US" sz="2800" dirty="0" err="1" smtClean="0"/>
              <a:t>pyruvate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This process is called </a:t>
            </a:r>
            <a:r>
              <a:rPr lang="en-US" sz="2800" dirty="0" err="1" smtClean="0"/>
              <a:t>Glycolysis</a:t>
            </a:r>
            <a:r>
              <a:rPr lang="en-US" sz="2800" dirty="0" smtClean="0"/>
              <a:t> and  takes place in the cytoplasm of a cell.</a:t>
            </a:r>
          </a:p>
        </p:txBody>
      </p:sp>
    </p:spTree>
    <p:extLst>
      <p:ext uri="{BB962C8B-B14F-4D97-AF65-F5344CB8AC3E}">
        <p14:creationId xmlns="" xmlns:p14="http://schemas.microsoft.com/office/powerpoint/2010/main" val="21657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5" descr="42_UN02Summary-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534400" cy="635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19800" y="762000"/>
            <a:ext cx="198120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External respiration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5105400"/>
            <a:ext cx="198120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Internal </a:t>
            </a:r>
            <a:r>
              <a:rPr lang="en-US" dirty="0" err="1" smtClean="0">
                <a:solidFill>
                  <a:srgbClr val="00B0F0"/>
                </a:solidFill>
              </a:rPr>
              <a:t>respination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1219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oxygen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12954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Carbon dioxide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9000" y="5791200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oxygen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48200" y="5791200"/>
            <a:ext cx="1907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Carbon dioxide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71800" y="8382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Alveoli filled with air (gas)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00600" y="6096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Body cells surrounded by tissue fluid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4600" y="2057400"/>
            <a:ext cx="2438400" cy="1477328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Blood – part of circulatory system contain red pigment – </a:t>
            </a:r>
            <a:r>
              <a:rPr lang="en-US" dirty="0" smtClean="0">
                <a:solidFill>
                  <a:srgbClr val="FF0000"/>
                </a:solidFill>
              </a:rPr>
              <a:t>hemoglobin,</a:t>
            </a:r>
            <a:r>
              <a:rPr lang="en-US" dirty="0" smtClean="0"/>
              <a:t> to transport gasses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533400"/>
            <a:ext cx="2362200" cy="1754326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Gas </a:t>
            </a:r>
            <a:r>
              <a:rPr lang="en-US" dirty="0" err="1" smtClean="0">
                <a:solidFill>
                  <a:srgbClr val="FF0000"/>
                </a:solidFill>
              </a:rPr>
              <a:t>exhange</a:t>
            </a:r>
            <a:r>
              <a:rPr lang="en-US" dirty="0" smtClean="0">
                <a:solidFill>
                  <a:srgbClr val="FF0000"/>
                </a:solidFill>
              </a:rPr>
              <a:t> surface must be</a:t>
            </a:r>
            <a:r>
              <a:rPr lang="en-US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Moist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Large in relation of size of body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2971800"/>
            <a:ext cx="2362200" cy="92333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Process:</a:t>
            </a:r>
            <a:r>
              <a:rPr lang="en-US" dirty="0" smtClean="0"/>
              <a:t> Diffusion of gasses (oxygen and carbon dioxide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Cj028710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b="1" dirty="0" smtClean="0"/>
              <a:t/>
            </a:r>
            <a:br>
              <a:rPr lang="en-US" altLang="en-US" sz="4000" b="1" dirty="0" smtClean="0"/>
            </a:br>
            <a:r>
              <a:rPr lang="en-US" altLang="en-US" sz="4000" dirty="0" smtClean="0"/>
              <a:t>1</a:t>
            </a:r>
            <a:r>
              <a:rPr lang="en-US" altLang="en-US" sz="4000" b="1" dirty="0" smtClean="0"/>
              <a:t>.</a:t>
            </a:r>
            <a:r>
              <a:rPr lang="en-US" altLang="en-US" sz="4000" dirty="0" smtClean="0"/>
              <a:t>Anaerobic </a:t>
            </a:r>
            <a:r>
              <a:rPr lang="en-US" altLang="en-US" sz="4000" b="1" dirty="0" smtClean="0"/>
              <a:t> </a:t>
            </a:r>
            <a:r>
              <a:rPr lang="en-US" altLang="en-US" sz="4000" b="1" dirty="0" err="1" smtClean="0">
                <a:latin typeface="Comic Sans MS" pitchFamily="66" charset="0"/>
              </a:rPr>
              <a:t>Respiraton</a:t>
            </a:r>
            <a:r>
              <a:rPr lang="en-US" altLang="en-US" sz="4000" b="1" dirty="0" smtClean="0">
                <a:latin typeface="Comic Sans MS" pitchFamily="66" charset="0"/>
              </a:rPr>
              <a:t/>
            </a:r>
            <a:br>
              <a:rPr lang="en-US" altLang="en-US" sz="4000" b="1" dirty="0" smtClean="0">
                <a:latin typeface="Comic Sans MS" pitchFamily="66" charset="0"/>
              </a:rPr>
            </a:br>
            <a:endParaRPr lang="en-US" altLang="en-US" sz="4000" b="1" dirty="0" smtClean="0">
              <a:latin typeface="Comic Sans MS" pitchFamily="66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800" dirty="0" smtClean="0"/>
              <a:t>On the basis of absence and lack of oxygen anaerobic respiration may of two types-</a:t>
            </a:r>
          </a:p>
          <a:p>
            <a:pPr lvl="1" algn="just"/>
            <a:r>
              <a:rPr lang="en-US" sz="2400" dirty="0" smtClean="0">
                <a:solidFill>
                  <a:srgbClr val="FF0000"/>
                </a:solidFill>
              </a:rPr>
              <a:t>A. Absence of oxygen-The </a:t>
            </a:r>
            <a:r>
              <a:rPr lang="en-US" sz="2400" dirty="0" err="1" smtClean="0">
                <a:solidFill>
                  <a:srgbClr val="FF0000"/>
                </a:solidFill>
              </a:rPr>
              <a:t>pyruvate</a:t>
            </a:r>
            <a:r>
              <a:rPr lang="en-US" sz="2400" dirty="0" smtClean="0">
                <a:solidFill>
                  <a:srgbClr val="FF0000"/>
                </a:solidFill>
              </a:rPr>
              <a:t> may be converted into ethanol and carbon dioxide. This process takes place in yeast during fermentation.</a:t>
            </a:r>
          </a:p>
          <a:p>
            <a:pPr lvl="1" algn="just"/>
            <a:r>
              <a:rPr lang="en-US" sz="2400" dirty="0" err="1" smtClean="0">
                <a:solidFill>
                  <a:srgbClr val="00B050"/>
                </a:solidFill>
              </a:rPr>
              <a:t>B.Lack</a:t>
            </a:r>
            <a:r>
              <a:rPr lang="en-US" sz="2400" dirty="0" smtClean="0">
                <a:solidFill>
                  <a:srgbClr val="00B050"/>
                </a:solidFill>
              </a:rPr>
              <a:t> of oxygen-Sometimes, when there is a lack of oxygen in our muscle cells, another pathway for the  break-down of </a:t>
            </a:r>
            <a:r>
              <a:rPr lang="en-US" sz="2400" dirty="0" err="1" smtClean="0">
                <a:solidFill>
                  <a:srgbClr val="00B050"/>
                </a:solidFill>
              </a:rPr>
              <a:t>pyruvate</a:t>
            </a:r>
            <a:r>
              <a:rPr lang="en-US" sz="2400" dirty="0" smtClean="0">
                <a:solidFill>
                  <a:srgbClr val="00B050"/>
                </a:solidFill>
              </a:rPr>
              <a:t> is taken. Here the </a:t>
            </a:r>
            <a:r>
              <a:rPr lang="en-US" sz="2400" dirty="0" err="1" smtClean="0">
                <a:solidFill>
                  <a:srgbClr val="00B050"/>
                </a:solidFill>
              </a:rPr>
              <a:t>pyruvate</a:t>
            </a:r>
            <a:r>
              <a:rPr lang="en-US" sz="2400" dirty="0" smtClean="0">
                <a:solidFill>
                  <a:srgbClr val="00B050"/>
                </a:solidFill>
              </a:rPr>
              <a:t> is converted into lactic acid which is also a three-carbon molecule. This build-up of lactic acid in our muscles during sudden activity causes cramps.</a:t>
            </a:r>
          </a:p>
        </p:txBody>
      </p:sp>
    </p:spTree>
    <p:extLst>
      <p:ext uri="{BB962C8B-B14F-4D97-AF65-F5344CB8AC3E}">
        <p14:creationId xmlns="" xmlns:p14="http://schemas.microsoft.com/office/powerpoint/2010/main" val="21657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Cj028710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b="1" dirty="0" smtClean="0"/>
              <a:t/>
            </a:r>
            <a:br>
              <a:rPr lang="en-US" altLang="en-US" sz="4000" b="1" dirty="0" smtClean="0"/>
            </a:br>
            <a:r>
              <a:rPr lang="en-US" altLang="en-US" sz="4000" b="1" dirty="0" smtClean="0"/>
              <a:t>2.</a:t>
            </a:r>
            <a:r>
              <a:rPr lang="en-US" altLang="en-US" sz="4000" dirty="0" smtClean="0"/>
              <a:t>Aerobic </a:t>
            </a:r>
            <a:r>
              <a:rPr lang="en-US" altLang="en-US" sz="4000" b="1" dirty="0" smtClean="0"/>
              <a:t> </a:t>
            </a:r>
            <a:r>
              <a:rPr lang="en-US" altLang="en-US" sz="4000" b="1" dirty="0" err="1" smtClean="0">
                <a:latin typeface="Comic Sans MS" pitchFamily="66" charset="0"/>
              </a:rPr>
              <a:t>Respiraton</a:t>
            </a:r>
            <a:r>
              <a:rPr lang="en-US" altLang="en-US" sz="4000" b="1" dirty="0" smtClean="0">
                <a:latin typeface="Comic Sans MS" pitchFamily="66" charset="0"/>
              </a:rPr>
              <a:t/>
            </a:r>
            <a:br>
              <a:rPr lang="en-US" altLang="en-US" sz="4000" b="1" dirty="0" smtClean="0">
                <a:latin typeface="Comic Sans MS" pitchFamily="66" charset="0"/>
              </a:rPr>
            </a:br>
            <a:endParaRPr lang="en-US" altLang="en-US" sz="4000" b="1" dirty="0" smtClean="0">
              <a:latin typeface="Comic Sans MS" pitchFamily="66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In presence </a:t>
            </a:r>
            <a:r>
              <a:rPr lang="en-US" sz="2800" dirty="0" smtClean="0">
                <a:solidFill>
                  <a:srgbClr val="FF0000"/>
                </a:solidFill>
              </a:rPr>
              <a:t>of </a:t>
            </a:r>
            <a:r>
              <a:rPr lang="en-US" sz="2800" dirty="0" smtClean="0">
                <a:solidFill>
                  <a:srgbClr val="FF0000"/>
                </a:solidFill>
              </a:rPr>
              <a:t>oxygen the </a:t>
            </a:r>
            <a:r>
              <a:rPr lang="en-US" sz="2800" dirty="0" err="1" smtClean="0">
                <a:solidFill>
                  <a:srgbClr val="FF0000"/>
                </a:solidFill>
              </a:rPr>
              <a:t>pyruvate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converted into </a:t>
            </a:r>
            <a:r>
              <a:rPr lang="en-US" sz="2800" dirty="0" smtClean="0">
                <a:solidFill>
                  <a:srgbClr val="FF0000"/>
                </a:solidFill>
              </a:rPr>
              <a:t>carbon </a:t>
            </a:r>
            <a:r>
              <a:rPr lang="en-US" sz="2800" dirty="0" smtClean="0">
                <a:solidFill>
                  <a:srgbClr val="FF0000"/>
                </a:solidFill>
              </a:rPr>
              <a:t>dioxide, water and energy is called aerobic respiration .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This takes place in mitochondria and name the cycle takes place in it is called Krebs Cycle.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In mitochondria huge amount of energy is librated and it is also called power house of cell. </a:t>
            </a:r>
          </a:p>
          <a:p>
            <a:pPr lvl="1" algn="just"/>
            <a:endParaRPr lang="en-US" sz="24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57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927</TotalTime>
  <Words>1256</Words>
  <Application>Microsoft Office PowerPoint</Application>
  <PresentationFormat>On-screen Show (4:3)</PresentationFormat>
  <Paragraphs>205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Concourse</vt:lpstr>
      <vt:lpstr>The  Respiratory System</vt:lpstr>
      <vt:lpstr>Slide 2</vt:lpstr>
      <vt:lpstr>Slide 3</vt:lpstr>
      <vt:lpstr> Breathing </vt:lpstr>
      <vt:lpstr> Respiraton </vt:lpstr>
      <vt:lpstr> Types of  Respiraton </vt:lpstr>
      <vt:lpstr>Slide 7</vt:lpstr>
      <vt:lpstr> 1.Anaerobic  Respiraton </vt:lpstr>
      <vt:lpstr> 2.Aerobic  Respiraton </vt:lpstr>
      <vt:lpstr>Slide 10</vt:lpstr>
      <vt:lpstr>Slide 11</vt:lpstr>
      <vt:lpstr> Adenosine Triphosphate(ATP) </vt:lpstr>
      <vt:lpstr> MORE TO KNOW ABOUT(ATP) ! </vt:lpstr>
      <vt:lpstr>Slide 14</vt:lpstr>
      <vt:lpstr> Human  Respiratory System </vt:lpstr>
      <vt:lpstr>Slide 16</vt:lpstr>
      <vt:lpstr>Slide 17</vt:lpstr>
      <vt:lpstr>Slide 18</vt:lpstr>
      <vt:lpstr> Divisions of the Respiratory System </vt:lpstr>
      <vt:lpstr> Divisions of the Respiratory System </vt:lpstr>
      <vt:lpstr> Human  Respiratory System </vt:lpstr>
      <vt:lpstr> Human  Respiratory System </vt:lpstr>
      <vt:lpstr>  Structures of the Upper Respiratory Tract Pharynx Continued </vt:lpstr>
      <vt:lpstr>Structures of the Lower Respiratory Tract</vt:lpstr>
      <vt:lpstr> Structures of the Lower Respiratory Tract larynx cont…</vt:lpstr>
      <vt:lpstr> Structures of the Lower Respiratory Tract</vt:lpstr>
      <vt:lpstr> Structures of the Lower Respiratory Tract</vt:lpstr>
      <vt:lpstr> Structures of the Lower Respiratory Tract</vt:lpstr>
      <vt:lpstr>Slide 29</vt:lpstr>
      <vt:lpstr>Slide 30</vt:lpstr>
      <vt:lpstr>  Inspiration  </vt:lpstr>
      <vt:lpstr>  Expiration  </vt:lpstr>
      <vt:lpstr>  Volumes of Air Exchange  </vt:lpstr>
      <vt:lpstr>HEMOGLOBIN MOLECULE</vt:lpstr>
      <vt:lpstr>HEMOGLOBIN MOLECULE</vt:lpstr>
      <vt:lpstr>   Exchange of gases- O2  </vt:lpstr>
      <vt:lpstr>   Exchange of gases- CO2  </vt:lpstr>
      <vt:lpstr> Functions of the Respiratory System </vt:lpstr>
      <vt:lpstr>Review Questions</vt:lpstr>
      <vt:lpstr>2</vt:lpstr>
      <vt:lpstr>3</vt:lpstr>
      <vt:lpstr>4</vt:lpstr>
      <vt:lpstr>5</vt:lpstr>
      <vt:lpstr>6</vt:lpstr>
      <vt:lpstr>7</vt:lpstr>
      <vt:lpstr>Slide 46</vt:lpstr>
      <vt:lpstr>Slide 47</vt:lpstr>
      <vt:lpstr>Slide 48</vt:lpstr>
    </vt:vector>
  </TitlesOfParts>
  <Company>UJ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UNIT: 5 RESPIRATION AND GASEOUS EXCHANGE</dc:title>
  <dc:creator>jwilliamson</dc:creator>
  <cp:lastModifiedBy>ssgj</cp:lastModifiedBy>
  <cp:revision>65</cp:revision>
  <dcterms:created xsi:type="dcterms:W3CDTF">2010-03-16T09:46:03Z</dcterms:created>
  <dcterms:modified xsi:type="dcterms:W3CDTF">2020-04-04T17:54:34Z</dcterms:modified>
</cp:coreProperties>
</file>